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5"/>
  </p:notesMasterIdLst>
  <p:handoutMasterIdLst>
    <p:handoutMasterId r:id="rId76"/>
  </p:handoutMasterIdLst>
  <p:sldIdLst>
    <p:sldId id="2022" r:id="rId2"/>
    <p:sldId id="1787" r:id="rId3"/>
    <p:sldId id="1792" r:id="rId4"/>
    <p:sldId id="1938" r:id="rId5"/>
    <p:sldId id="1939" r:id="rId6"/>
    <p:sldId id="1940" r:id="rId7"/>
    <p:sldId id="1941" r:id="rId8"/>
    <p:sldId id="1942" r:id="rId9"/>
    <p:sldId id="1943" r:id="rId10"/>
    <p:sldId id="1944" r:id="rId11"/>
    <p:sldId id="1945" r:id="rId12"/>
    <p:sldId id="1946" r:id="rId13"/>
    <p:sldId id="1947" r:id="rId14"/>
    <p:sldId id="1948" r:id="rId15"/>
    <p:sldId id="1793" r:id="rId16"/>
    <p:sldId id="1794" r:id="rId17"/>
    <p:sldId id="1795" r:id="rId18"/>
    <p:sldId id="1796" r:id="rId19"/>
    <p:sldId id="1797" r:id="rId20"/>
    <p:sldId id="1798" r:id="rId21"/>
    <p:sldId id="1799" r:id="rId22"/>
    <p:sldId id="1777" r:id="rId23"/>
    <p:sldId id="257" r:id="rId24"/>
    <p:sldId id="258" r:id="rId25"/>
    <p:sldId id="1779" r:id="rId26"/>
    <p:sldId id="1778" r:id="rId27"/>
    <p:sldId id="261" r:id="rId28"/>
    <p:sldId id="262" r:id="rId29"/>
    <p:sldId id="263" r:id="rId30"/>
    <p:sldId id="264" r:id="rId31"/>
    <p:sldId id="265" r:id="rId32"/>
    <p:sldId id="266" r:id="rId33"/>
    <p:sldId id="267" r:id="rId34"/>
    <p:sldId id="1780" r:id="rId35"/>
    <p:sldId id="1781" r:id="rId36"/>
    <p:sldId id="1782" r:id="rId37"/>
    <p:sldId id="271" r:id="rId38"/>
    <p:sldId id="1783" r:id="rId39"/>
    <p:sldId id="1784" r:id="rId40"/>
    <p:sldId id="1785" r:id="rId41"/>
    <p:sldId id="1786" r:id="rId42"/>
    <p:sldId id="276" r:id="rId43"/>
    <p:sldId id="277" r:id="rId44"/>
    <p:sldId id="278" r:id="rId45"/>
    <p:sldId id="279" r:id="rId46"/>
    <p:sldId id="280" r:id="rId47"/>
    <p:sldId id="281" r:id="rId48"/>
    <p:sldId id="282" r:id="rId49"/>
    <p:sldId id="283" r:id="rId50"/>
    <p:sldId id="284" r:id="rId51"/>
    <p:sldId id="285" r:id="rId52"/>
    <p:sldId id="286" r:id="rId53"/>
    <p:sldId id="1788" r:id="rId54"/>
    <p:sldId id="1789" r:id="rId55"/>
    <p:sldId id="1790" r:id="rId56"/>
    <p:sldId id="1791"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30" autoAdjust="0"/>
    <p:restoredTop sz="88343" autoAdjust="0"/>
  </p:normalViewPr>
  <p:slideViewPr>
    <p:cSldViewPr>
      <p:cViewPr>
        <p:scale>
          <a:sx n="74" d="100"/>
          <a:sy n="74" d="100"/>
        </p:scale>
        <p:origin x="1688" y="920"/>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232"/>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9 or Project Milestone 1 are due tonight by 11:59pm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HW10 on Neural Machine Translation will be released soon.  Milestone 2 is ready.</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28 is due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674ACF38-7A62-2E41-BA23-DA1A6CD3DE69}"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271F88AD-B550-FD4B-948E-205A46E06AFD}" type="presOf" srcId="{4834F1F5-4DCE-F841-9D16-1C5223A279F2}" destId="{81B5FC69-07EB-0549-94D4-CE2254A70F10}" srcOrd="0" destOrd="0" presId="urn:microsoft.com/office/officeart/2018/5/layout/IconCircleLabelList"/>
    <dgm:cxn modelId="{FFB669C8-C817-6C41-978C-856B509946A0}"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92C334F6-82A7-2D45-B765-77DAA5C8673D}" type="presParOf" srcId="{FA6F86CD-E4C6-45E4-86A1-A834C01437A2}" destId="{0C95F5D4-3CC5-4D8D-BD27-16C8D312ED26}" srcOrd="0" destOrd="0" presId="urn:microsoft.com/office/officeart/2018/5/layout/IconCircleLabelList"/>
    <dgm:cxn modelId="{DE791058-728B-F94F-BC7C-72B2D44D264B}" type="presParOf" srcId="{0C95F5D4-3CC5-4D8D-BD27-16C8D312ED26}" destId="{BB7B20E3-0E3B-4E4B-9ECE-B8F32F334FBB}" srcOrd="0" destOrd="0" presId="urn:microsoft.com/office/officeart/2018/5/layout/IconCircleLabelList"/>
    <dgm:cxn modelId="{71588132-1149-FE49-9048-BB1C3DF189AF}" type="presParOf" srcId="{0C95F5D4-3CC5-4D8D-BD27-16C8D312ED26}" destId="{C08A7AEB-4C4D-480E-899D-C8D973B4E87F}" srcOrd="1" destOrd="0" presId="urn:microsoft.com/office/officeart/2018/5/layout/IconCircleLabelList"/>
    <dgm:cxn modelId="{E275CA00-0A9B-0D44-BB43-52A246AD76B6}" type="presParOf" srcId="{0C95F5D4-3CC5-4D8D-BD27-16C8D312ED26}" destId="{10983C55-7228-40AC-87AC-7847B9E628AA}" srcOrd="2" destOrd="0" presId="urn:microsoft.com/office/officeart/2018/5/layout/IconCircleLabelList"/>
    <dgm:cxn modelId="{A420DD28-610C-9F42-B9EF-D81080478FE4}" type="presParOf" srcId="{0C95F5D4-3CC5-4D8D-BD27-16C8D312ED26}" destId="{2CB5AC62-5A17-4481-94E4-356D126F59F0}" srcOrd="3" destOrd="0" presId="urn:microsoft.com/office/officeart/2018/5/layout/IconCircleLabelList"/>
    <dgm:cxn modelId="{920C6FC2-34E6-F44D-BB0D-8E17DEC8C69B}" type="presParOf" srcId="{FA6F86CD-E4C6-45E4-86A1-A834C01437A2}" destId="{AC9C82FC-4835-504C-A63C-23FC52DD53B8}" srcOrd="1" destOrd="0" presId="urn:microsoft.com/office/officeart/2018/5/layout/IconCircleLabelList"/>
    <dgm:cxn modelId="{499D06D4-5CF1-514B-9E1D-99E903DA148D}" type="presParOf" srcId="{FA6F86CD-E4C6-45E4-86A1-A834C01437A2}" destId="{AB330A88-ACA2-4A4F-9ED7-9120950BCF0A}" srcOrd="2" destOrd="0" presId="urn:microsoft.com/office/officeart/2018/5/layout/IconCircleLabelList"/>
    <dgm:cxn modelId="{D48A59EB-0125-6744-AAA3-F6ECF5A0CDBC}" type="presParOf" srcId="{AB330A88-ACA2-4A4F-9ED7-9120950BCF0A}" destId="{8C06C4DA-D39A-0F4A-95EB-437191337F58}" srcOrd="0" destOrd="0" presId="urn:microsoft.com/office/officeart/2018/5/layout/IconCircleLabelList"/>
    <dgm:cxn modelId="{BB069123-E3FA-CE47-905F-CDC0F8C91026}" type="presParOf" srcId="{AB330A88-ACA2-4A4F-9ED7-9120950BCF0A}" destId="{243EF911-4B62-FC4F-AA42-827164F58DAE}" srcOrd="1" destOrd="0" presId="urn:microsoft.com/office/officeart/2018/5/layout/IconCircleLabelList"/>
    <dgm:cxn modelId="{C29B545D-A2FA-614C-86E9-642642F4CA21}" type="presParOf" srcId="{AB330A88-ACA2-4A4F-9ED7-9120950BCF0A}" destId="{9CD76090-A899-5B49-B719-BA92405931A4}" srcOrd="2" destOrd="0" presId="urn:microsoft.com/office/officeart/2018/5/layout/IconCircleLabelList"/>
    <dgm:cxn modelId="{CF5A842E-8860-7449-B8A6-46A40934039E}" type="presParOf" srcId="{AB330A88-ACA2-4A4F-9ED7-9120950BCF0A}" destId="{81B5FC69-07EB-0549-94D4-CE2254A70F10}" srcOrd="3" destOrd="0" presId="urn:microsoft.com/office/officeart/2018/5/layout/IconCircleLabelList"/>
    <dgm:cxn modelId="{E3792D59-F0FD-424F-B00A-8888CB5B6352}" type="presParOf" srcId="{FA6F86CD-E4C6-45E4-86A1-A834C01437A2}" destId="{0AD2E5BB-2B9C-D345-8DC2-6F50A77B1CF7}" srcOrd="3" destOrd="0" presId="urn:microsoft.com/office/officeart/2018/5/layout/IconCircleLabelList"/>
    <dgm:cxn modelId="{90B4E61A-2948-1F4B-9EA2-97C816636E7E}" type="presParOf" srcId="{FA6F86CD-E4C6-45E4-86A1-A834C01437A2}" destId="{AC58DC09-C5E9-724F-8F95-D677E2AC8FF9}" srcOrd="4" destOrd="0" presId="urn:microsoft.com/office/officeart/2018/5/layout/IconCircleLabelList"/>
    <dgm:cxn modelId="{EEE549DE-E275-934E-BC8E-EC64E61904F7}" type="presParOf" srcId="{AC58DC09-C5E9-724F-8F95-D677E2AC8FF9}" destId="{3614C10E-EA6A-4B4A-9BDF-2D4311A30337}" srcOrd="0" destOrd="0" presId="urn:microsoft.com/office/officeart/2018/5/layout/IconCircleLabelList"/>
    <dgm:cxn modelId="{8B487B89-142E-244B-AF08-2192ADAA6B11}" type="presParOf" srcId="{AC58DC09-C5E9-724F-8F95-D677E2AC8FF9}" destId="{41B4A095-49B4-A241-BF86-8A52455C8469}" srcOrd="1" destOrd="0" presId="urn:microsoft.com/office/officeart/2018/5/layout/IconCircleLabelList"/>
    <dgm:cxn modelId="{FC0354CF-B786-8140-AEE9-81A855C3B1AE}" type="presParOf" srcId="{AC58DC09-C5E9-724F-8F95-D677E2AC8FF9}" destId="{38F2B737-1CDC-5B4B-B004-B3A89D6E5A02}" srcOrd="2" destOrd="0" presId="urn:microsoft.com/office/officeart/2018/5/layout/IconCircleLabelList"/>
    <dgm:cxn modelId="{B0F24DB5-8920-464B-91E4-8474802FD680}"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Homework 9 or Project Milestone 1 are due tonight by 11:59pm</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Quiz on Chapter 28 is due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HW10 on Neural Machine Translation will be released soon.  Milestone 2 is ready.</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4/8/20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4/8/20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193468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80547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01771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118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8585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18107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30734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6042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a:t>
            </a:r>
            <a:r>
              <a:rPr lang="en-US" sz="1200" kern="1200">
                <a:solidFill>
                  <a:schemeClr val="tx1"/>
                </a:solidFill>
                <a:effectLst/>
                <a:latin typeface="+mn-lt"/>
                <a:ea typeface="+mn-ea"/>
                <a:cs typeface="+mn-cs"/>
              </a:rPr>
              <a:t>.  </a:t>
            </a:r>
            <a:endParaRPr lang="en-US"/>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3550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67768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4/8/20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arxiv.org/abs/1703.01619"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hyperlink" Target="https://medium.com/deep-writing/"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4647156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0038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246658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388840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102654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354372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31409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80106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3"/>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154951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85042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 mechanism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423296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 mechanism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lvl="1">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 or be parameterized with weights</a:t>
                </a:r>
              </a:p>
              <a:p>
                <a:pPr>
                  <a:buFont typeface="Arial" panose="020B0604020202020204" pitchFamily="34" charset="0"/>
                  <a:buChar char="•"/>
                </a:pPr>
                <a:r>
                  <a:rPr lang="en-US" dirty="0"/>
                  <a:t> Normalize them with a </a:t>
                </a:r>
                <a:r>
                  <a:rPr lang="en-US" dirty="0" err="1"/>
                  <a:t>softmax</a:t>
                </a:r>
                <a:r>
                  <a:rPr lang="en-US" dirty="0"/>
                  <a:t> to create a vector of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smtClean="0">
                        <a:latin typeface="Cambria Math" panose="02040503050406030204" pitchFamily="18" charset="0"/>
                      </a:rPr>
                      <m:t>𝑗</m:t>
                    </m:r>
                  </m:oMath>
                </a14:m>
                <a:r>
                  <a:rPr lang="en-US" dirty="0"/>
                  <a:t> to the current decoder state </a:t>
                </a:r>
                <a14:m>
                  <m:oMath xmlns:m="http://schemas.openxmlformats.org/officeDocument/2006/math">
                    <m:r>
                      <a:rPr lang="en-US" i="1" dirty="0" smtClean="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𝑒</m:t>
                          </m:r>
                        </m:sup>
                      </m:sSubSup>
                    </m:oMath>
                  </m:oMathPara>
                </a14:m>
                <a:endParaRPr lang="en-US" dirty="0"/>
              </a:p>
            </p:txBody>
          </p:sp>
        </mc:Choice>
        <mc:Fallback>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2"/>
                <a:stretch>
                  <a:fillRect l="-1849" t="-1572" r="-2353" b="-25157"/>
                </a:stretch>
              </a:blipFill>
            </p:spPr>
            <p:txBody>
              <a:bodyPr/>
              <a:lstStyle/>
              <a:p>
                <a:r>
                  <a:rPr lang="en-US">
                    <a:noFill/>
                  </a:rPr>
                  <a:t> </a:t>
                </a:r>
              </a:p>
            </p:txBody>
          </p:sp>
        </mc:Fallback>
      </mc:AlternateContent>
    </p:spTree>
    <p:extLst>
      <p:ext uri="{BB962C8B-B14F-4D97-AF65-F5344CB8AC3E}">
        <p14:creationId xmlns:p14="http://schemas.microsoft.com/office/powerpoint/2010/main" val="275278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2845095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2329314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838904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Neural Machine Translation</a:t>
            </a:r>
            <a:endParaRPr lang="en-US" dirty="0"/>
          </a:p>
        </p:txBody>
      </p:sp>
      <p:sp>
        <p:nvSpPr>
          <p:cNvPr id="5" name="Subtitle 4"/>
          <p:cNvSpPr>
            <a:spLocks noGrp="1"/>
          </p:cNvSpPr>
          <p:nvPr>
            <p:ph type="subTitle" idx="1"/>
          </p:nvPr>
        </p:nvSpPr>
        <p:spPr>
          <a:xfrm>
            <a:off x="825038" y="4455620"/>
            <a:ext cx="7543800" cy="2173779"/>
          </a:xfrm>
        </p:spPr>
        <p:txBody>
          <a:bodyPr>
            <a:normAutofit/>
          </a:bodyPr>
          <a:lstStyle/>
          <a:p>
            <a:r>
              <a:rPr lang="en-US" dirty="0"/>
              <a:t>Slides from Graham </a:t>
            </a:r>
            <a:r>
              <a:rPr lang="en-US" dirty="0" err="1"/>
              <a:t>Neubig</a:t>
            </a:r>
            <a:r>
              <a:rPr lang="en-US" dirty="0"/>
              <a:t>, CMU</a:t>
            </a:r>
          </a:p>
          <a:p>
            <a:r>
              <a:rPr lang="en-US" dirty="0">
                <a:hlinkClick r:id="rId2"/>
              </a:rPr>
              <a:t>Neural Machine Translation and</a:t>
            </a:r>
          </a:p>
          <a:p>
            <a:r>
              <a:rPr lang="en-US" dirty="0">
                <a:hlinkClick r:id="rId2"/>
              </a:rPr>
              <a:t>Sequence-to-sequence Models: A Tutorial</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grpSp>
        <p:nvGrpSpPr>
          <p:cNvPr id="2" name="Group 1">
            <a:extLst>
              <a:ext uri="{FF2B5EF4-FFF2-40B4-BE49-F238E27FC236}">
                <a16:creationId xmlns:a16="http://schemas.microsoft.com/office/drawing/2014/main" id="{5511D094-81B4-7E4C-AE35-D7B8D0943FAB}"/>
              </a:ext>
            </a:extLst>
          </p:cNvPr>
          <p:cNvGrpSpPr/>
          <p:nvPr/>
        </p:nvGrpSpPr>
        <p:grpSpPr>
          <a:xfrm>
            <a:off x="1307324" y="3209678"/>
            <a:ext cx="6090429" cy="1691624"/>
            <a:chOff x="1859305" y="4564878"/>
            <a:chExt cx="8661943" cy="2405866"/>
          </a:xfrm>
        </p:grpSpPr>
        <p:sp>
          <p:nvSpPr>
            <p:cNvPr id="126" name="I'm giving a talk at University of Pennsylvania"/>
            <p:cNvSpPr txBox="1"/>
            <p:nvPr/>
          </p:nvSpPr>
          <p:spPr>
            <a:xfrm>
              <a:off x="1859305" y="4564878"/>
              <a:ext cx="80422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2101849" y="6342878"/>
              <a:ext cx="8419399"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ペンシルベニア大学で講演をしています。</a:t>
              </a:r>
            </a:p>
          </p:txBody>
        </p:sp>
        <p:sp>
          <p:nvSpPr>
            <p:cNvPr id="128" name="Line"/>
            <p:cNvSpPr/>
            <p:nvPr/>
          </p:nvSpPr>
          <p:spPr>
            <a:xfrm>
              <a:off x="5994400" y="5429251"/>
              <a:ext cx="0" cy="647701"/>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grpSp>
    </p:spTree>
    <p:extLst>
      <p:ext uri="{BB962C8B-B14F-4D97-AF65-F5344CB8AC3E}">
        <p14:creationId xmlns:p14="http://schemas.microsoft.com/office/powerpoint/2010/main" val="3285833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 name="Review: Recurrent Neural Networks"/>
          <p:cNvSpPr txBox="1">
            <a:spLocks noGrp="1"/>
          </p:cNvSpPr>
          <p:nvPr>
            <p:ph type="title"/>
          </p:nvPr>
        </p:nvSpPr>
        <p:spPr>
          <a:prstGeom prst="rect">
            <a:avLst/>
          </a:prstGeom>
        </p:spPr>
        <p:txBody>
          <a:bodyPr>
            <a:normAutofit/>
          </a:bodyPr>
          <a:lstStyle>
            <a:lvl1pPr defTabSz="490727">
              <a:defRPr sz="6719"/>
            </a:lvl1pPr>
          </a:lstStyle>
          <a:p>
            <a:r>
              <a:rPr dirty="0"/>
              <a:t>Review: Recurrent Neural Networks</a:t>
            </a:r>
          </a:p>
        </p:txBody>
      </p:sp>
      <p:sp>
        <p:nvSpPr>
          <p:cNvPr id="2" name="Text Placeholder 1">
            <a:extLst>
              <a:ext uri="{FF2B5EF4-FFF2-40B4-BE49-F238E27FC236}">
                <a16:creationId xmlns:a16="http://schemas.microsoft.com/office/drawing/2014/main" id="{04E98CAB-3963-F344-A252-59439C0779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178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92E2-B766-C142-87CA-070473B06A3F}"/>
              </a:ext>
            </a:extLst>
          </p:cNvPr>
          <p:cNvSpPr>
            <a:spLocks noGrp="1"/>
          </p:cNvSpPr>
          <p:nvPr>
            <p:ph type="title"/>
          </p:nvPr>
        </p:nvSpPr>
        <p:spPr/>
        <p:txBody>
          <a:bodyPr/>
          <a:lstStyle/>
          <a:p>
            <a:r>
              <a:rPr lang="en-US" dirty="0"/>
              <a:t>Long-distance Dependencies</a:t>
            </a:r>
          </a:p>
        </p:txBody>
      </p:sp>
      <p:sp>
        <p:nvSpPr>
          <p:cNvPr id="3" name="Content Placeholder 2">
            <a:extLst>
              <a:ext uri="{FF2B5EF4-FFF2-40B4-BE49-F238E27FC236}">
                <a16:creationId xmlns:a16="http://schemas.microsoft.com/office/drawing/2014/main" id="{2C11B348-2A56-BA42-9EEA-7B7D9662437E}"/>
              </a:ext>
            </a:extLst>
          </p:cNvPr>
          <p:cNvSpPr>
            <a:spLocks noGrp="1"/>
          </p:cNvSpPr>
          <p:nvPr>
            <p:ph idx="1"/>
          </p:nvPr>
        </p:nvSpPr>
        <p:spPr/>
        <p:txBody>
          <a:bodyPr/>
          <a:lstStyle/>
          <a:p>
            <a:r>
              <a:rPr lang="en-US" dirty="0"/>
              <a:t>Agreement in number, gender, etc.</a:t>
            </a:r>
          </a:p>
          <a:p>
            <a:pPr marL="457200" indent="-457200">
              <a:buFont typeface="+mj-lt"/>
              <a:buAutoNum type="arabicPeriod"/>
            </a:pPr>
            <a:r>
              <a:rPr lang="en-US" b="1" dirty="0">
                <a:latin typeface="Helvetica"/>
                <a:ea typeface="Helvetica"/>
                <a:cs typeface="Helvetica"/>
                <a:sym typeface="Helvetica"/>
              </a:rPr>
              <a:t>He</a:t>
            </a:r>
            <a:r>
              <a:rPr lang="en-US" dirty="0"/>
              <a:t> does not have very much confidence in </a:t>
            </a:r>
            <a:r>
              <a:rPr lang="en-US" b="1" dirty="0">
                <a:latin typeface="Helvetica"/>
                <a:ea typeface="Helvetica"/>
                <a:cs typeface="Helvetica"/>
                <a:sym typeface="Helvetica"/>
              </a:rPr>
              <a:t>himself</a:t>
            </a:r>
            <a:r>
              <a:rPr lang="en-US" dirty="0"/>
              <a:t>.</a:t>
            </a:r>
          </a:p>
          <a:p>
            <a:pPr marL="457200" indent="-457200">
              <a:buFont typeface="+mj-lt"/>
              <a:buAutoNum type="arabicPeriod"/>
            </a:pPr>
            <a:r>
              <a:rPr lang="en-US" b="1" dirty="0">
                <a:latin typeface="Helvetica"/>
                <a:ea typeface="Helvetica"/>
                <a:cs typeface="Helvetica"/>
                <a:sym typeface="Helvetica"/>
              </a:rPr>
              <a:t>She</a:t>
            </a:r>
            <a:r>
              <a:rPr lang="en-US" dirty="0"/>
              <a:t> does not have very much confidence in </a:t>
            </a:r>
            <a:r>
              <a:rPr lang="en-US" b="1" dirty="0">
                <a:latin typeface="Helvetica"/>
                <a:ea typeface="Helvetica"/>
                <a:cs typeface="Helvetica"/>
                <a:sym typeface="Helvetica"/>
              </a:rPr>
              <a:t>herself</a:t>
            </a:r>
            <a:r>
              <a:rPr lang="en-US" dirty="0"/>
              <a:t>.</a:t>
            </a:r>
          </a:p>
          <a:p>
            <a:pPr marL="457200" indent="-457200">
              <a:buFont typeface="+mj-lt"/>
              <a:buAutoNum type="arabicPeriod"/>
            </a:pPr>
            <a:endParaRPr lang="en-US" dirty="0"/>
          </a:p>
          <a:p>
            <a:r>
              <a:rPr lang="en-US" dirty="0" err="1"/>
              <a:t>Selectional</a:t>
            </a:r>
            <a:r>
              <a:rPr lang="en-US" dirty="0"/>
              <a:t> preference:</a:t>
            </a:r>
          </a:p>
          <a:p>
            <a:pPr marL="457200" indent="-457200">
              <a:buFont typeface="+mj-lt"/>
              <a:buAutoNum type="arabicPeriod"/>
            </a:pPr>
            <a:r>
              <a:rPr lang="en-US" dirty="0"/>
              <a:t>The </a:t>
            </a:r>
            <a:r>
              <a:rPr lang="en-US" b="1" dirty="0">
                <a:latin typeface="Helvetica"/>
                <a:ea typeface="Helvetica"/>
                <a:cs typeface="Helvetica"/>
                <a:sym typeface="Helvetica"/>
              </a:rPr>
              <a:t>reign</a:t>
            </a:r>
            <a:r>
              <a:rPr lang="en-US" dirty="0"/>
              <a:t> has lasted as long as the life of the </a:t>
            </a:r>
            <a:r>
              <a:rPr lang="en-US" b="1" dirty="0">
                <a:latin typeface="Helvetica"/>
                <a:ea typeface="Helvetica"/>
                <a:cs typeface="Helvetica"/>
                <a:sym typeface="Helvetica"/>
              </a:rPr>
              <a:t>queen</a:t>
            </a:r>
            <a:r>
              <a:rPr lang="en-US" dirty="0"/>
              <a:t>.</a:t>
            </a:r>
          </a:p>
          <a:p>
            <a:pPr marL="457200" indent="-457200">
              <a:buFont typeface="+mj-lt"/>
              <a:buAutoNum type="arabicPeriod"/>
            </a:pPr>
            <a:r>
              <a:rPr lang="en-US" dirty="0"/>
              <a:t>The </a:t>
            </a:r>
            <a:r>
              <a:rPr lang="en-US" b="1" dirty="0">
                <a:latin typeface="Helvetica"/>
                <a:ea typeface="Helvetica"/>
                <a:cs typeface="Helvetica"/>
                <a:sym typeface="Helvetica"/>
              </a:rPr>
              <a:t>rain</a:t>
            </a:r>
            <a:r>
              <a:rPr lang="en-US" dirty="0"/>
              <a:t> has lasted as long as the life of the </a:t>
            </a:r>
            <a:r>
              <a:rPr lang="en-US" b="1" dirty="0">
                <a:latin typeface="Helvetica"/>
                <a:ea typeface="Helvetica"/>
                <a:cs typeface="Helvetica"/>
                <a:sym typeface="Helvetica"/>
              </a:rPr>
              <a:t>clouds</a:t>
            </a:r>
            <a:r>
              <a:rPr lang="en-US" dirty="0"/>
              <a:t>.</a:t>
            </a:r>
          </a:p>
          <a:p>
            <a:endParaRPr lang="en-US" dirty="0"/>
          </a:p>
          <a:p>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489787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39B6-683C-A744-A604-29E2AA2C912F}"/>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DB558382-D648-CD4A-862C-606789927C69}"/>
              </a:ext>
            </a:extLst>
          </p:cNvPr>
          <p:cNvSpPr>
            <a:spLocks noGrp="1"/>
          </p:cNvSpPr>
          <p:nvPr>
            <p:ph idx="1"/>
          </p:nvPr>
        </p:nvSpPr>
        <p:spPr/>
        <p:txBody>
          <a:bodyPr/>
          <a:lstStyle/>
          <a:p>
            <a:r>
              <a:rPr lang="en-US" dirty="0"/>
              <a:t>Tools to “remember” information</a:t>
            </a:r>
          </a:p>
        </p:txBody>
      </p:sp>
      <p:grpSp>
        <p:nvGrpSpPr>
          <p:cNvPr id="4" name="Group">
            <a:extLst>
              <a:ext uri="{FF2B5EF4-FFF2-40B4-BE49-F238E27FC236}">
                <a16:creationId xmlns:a16="http://schemas.microsoft.com/office/drawing/2014/main" id="{DA31E07E-C6A6-9A46-804E-8B0EDD6C9493}"/>
              </a:ext>
            </a:extLst>
          </p:cNvPr>
          <p:cNvGrpSpPr/>
          <p:nvPr/>
        </p:nvGrpSpPr>
        <p:grpSpPr>
          <a:xfrm>
            <a:off x="1318513" y="2562820"/>
            <a:ext cx="2557285" cy="3658801"/>
            <a:chOff x="0" y="0"/>
            <a:chExt cx="3637026" cy="5203626"/>
          </a:xfrm>
        </p:grpSpPr>
        <p:sp>
          <p:nvSpPr>
            <p:cNvPr id="5" name="Feed-forward NN">
              <a:extLst>
                <a:ext uri="{FF2B5EF4-FFF2-40B4-BE49-F238E27FC236}">
                  <a16:creationId xmlns:a16="http://schemas.microsoft.com/office/drawing/2014/main" id="{E33D5315-8E22-334F-B9BD-65DF148BC4A5}"/>
                </a:ext>
              </a:extLst>
            </p:cNvPr>
            <p:cNvSpPr txBox="1"/>
            <p:nvPr/>
          </p:nvSpPr>
          <p:spPr>
            <a:xfrm>
              <a:off x="0" y="0"/>
              <a:ext cx="3637026"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Feed-forward NN</a:t>
              </a:r>
            </a:p>
          </p:txBody>
        </p:sp>
        <p:grpSp>
          <p:nvGrpSpPr>
            <p:cNvPr id="6" name="Group">
              <a:extLst>
                <a:ext uri="{FF2B5EF4-FFF2-40B4-BE49-F238E27FC236}">
                  <a16:creationId xmlns:a16="http://schemas.microsoft.com/office/drawing/2014/main" id="{72404878-3C39-3F49-A89A-5C3D5F74E642}"/>
                </a:ext>
              </a:extLst>
            </p:cNvPr>
            <p:cNvGrpSpPr/>
            <p:nvPr/>
          </p:nvGrpSpPr>
          <p:grpSpPr>
            <a:xfrm>
              <a:off x="1271609" y="2141925"/>
              <a:ext cx="1127926" cy="340159"/>
              <a:chOff x="0" y="0"/>
              <a:chExt cx="1127925" cy="340158"/>
            </a:xfrm>
          </p:grpSpPr>
          <p:sp>
            <p:nvSpPr>
              <p:cNvPr id="20" name="Rectangle">
                <a:extLst>
                  <a:ext uri="{FF2B5EF4-FFF2-40B4-BE49-F238E27FC236}">
                    <a16:creationId xmlns:a16="http://schemas.microsoft.com/office/drawing/2014/main" id="{76509A96-B5B1-B849-91BF-649EB127FB38}"/>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 name="Circle">
                <a:extLst>
                  <a:ext uri="{FF2B5EF4-FFF2-40B4-BE49-F238E27FC236}">
                    <a16:creationId xmlns:a16="http://schemas.microsoft.com/office/drawing/2014/main" id="{EF0DDF11-4EB5-FC47-AB06-0EDCB026E74B}"/>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 name="Circle">
                <a:extLst>
                  <a:ext uri="{FF2B5EF4-FFF2-40B4-BE49-F238E27FC236}">
                    <a16:creationId xmlns:a16="http://schemas.microsoft.com/office/drawing/2014/main" id="{466189FA-9AB0-8844-8D54-D381A280B1BE}"/>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 name="Circle">
                <a:extLst>
                  <a:ext uri="{FF2B5EF4-FFF2-40B4-BE49-F238E27FC236}">
                    <a16:creationId xmlns:a16="http://schemas.microsoft.com/office/drawing/2014/main" id="{FC8F2324-61EF-7345-8C0A-33008741F37A}"/>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 name="Circle">
                <a:extLst>
                  <a:ext uri="{FF2B5EF4-FFF2-40B4-BE49-F238E27FC236}">
                    <a16:creationId xmlns:a16="http://schemas.microsoft.com/office/drawing/2014/main" id="{1B78BAEE-16E0-C24C-B31B-8727DB035F70}"/>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 name="Line">
              <a:extLst>
                <a:ext uri="{FF2B5EF4-FFF2-40B4-BE49-F238E27FC236}">
                  <a16:creationId xmlns:a16="http://schemas.microsoft.com/office/drawing/2014/main" id="{165F8B7B-C7D6-2246-B983-861B74151B98}"/>
                </a:ext>
              </a:extLst>
            </p:cNvPr>
            <p:cNvSpPr/>
            <p:nvPr/>
          </p:nvSpPr>
          <p:spPr>
            <a:xfrm>
              <a:off x="1810199"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 name="lookup">
              <a:extLst>
                <a:ext uri="{FF2B5EF4-FFF2-40B4-BE49-F238E27FC236}">
                  <a16:creationId xmlns:a16="http://schemas.microsoft.com/office/drawing/2014/main" id="{8C3E36E2-2D26-3447-A326-8F8257E4F7C7}"/>
                </a:ext>
              </a:extLst>
            </p:cNvPr>
            <p:cNvSpPr/>
            <p:nvPr/>
          </p:nvSpPr>
          <p:spPr>
            <a:xfrm>
              <a:off x="1120213"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lookup</a:t>
              </a:r>
            </a:p>
          </p:txBody>
        </p:sp>
        <p:sp>
          <p:nvSpPr>
            <p:cNvPr id="9" name="Line">
              <a:extLst>
                <a:ext uri="{FF2B5EF4-FFF2-40B4-BE49-F238E27FC236}">
                  <a16:creationId xmlns:a16="http://schemas.microsoft.com/office/drawing/2014/main" id="{3C64624D-17F1-EE41-A839-45F600F072A5}"/>
                </a:ext>
              </a:extLst>
            </p:cNvPr>
            <p:cNvSpPr/>
            <p:nvPr/>
          </p:nvSpPr>
          <p:spPr>
            <a:xfrm>
              <a:off x="1810199"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 name="transform">
              <a:extLst>
                <a:ext uri="{FF2B5EF4-FFF2-40B4-BE49-F238E27FC236}">
                  <a16:creationId xmlns:a16="http://schemas.microsoft.com/office/drawing/2014/main" id="{FDE6BF74-00B3-7146-B028-D4EEC023AD00}"/>
                </a:ext>
              </a:extLst>
            </p:cNvPr>
            <p:cNvSpPr/>
            <p:nvPr/>
          </p:nvSpPr>
          <p:spPr>
            <a:xfrm>
              <a:off x="1120213"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11" name="Group">
              <a:extLst>
                <a:ext uri="{FF2B5EF4-FFF2-40B4-BE49-F238E27FC236}">
                  <a16:creationId xmlns:a16="http://schemas.microsoft.com/office/drawing/2014/main" id="{C08858C3-C511-264D-8131-BBECEB8948AB}"/>
                </a:ext>
              </a:extLst>
            </p:cNvPr>
            <p:cNvGrpSpPr/>
            <p:nvPr/>
          </p:nvGrpSpPr>
          <p:grpSpPr>
            <a:xfrm>
              <a:off x="1398609" y="3450025"/>
              <a:ext cx="856407" cy="340159"/>
              <a:chOff x="0" y="0"/>
              <a:chExt cx="856406" cy="340158"/>
            </a:xfrm>
          </p:grpSpPr>
          <p:sp>
            <p:nvSpPr>
              <p:cNvPr id="16" name="Rectangle">
                <a:extLst>
                  <a:ext uri="{FF2B5EF4-FFF2-40B4-BE49-F238E27FC236}">
                    <a16:creationId xmlns:a16="http://schemas.microsoft.com/office/drawing/2014/main" id="{E32F1DDD-B34A-B046-8E20-7C704AEA798A}"/>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 name="Circle">
                <a:extLst>
                  <a:ext uri="{FF2B5EF4-FFF2-40B4-BE49-F238E27FC236}">
                    <a16:creationId xmlns:a16="http://schemas.microsoft.com/office/drawing/2014/main" id="{6069FF4A-D60B-6644-91EA-F1C835B6AA38}"/>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 name="Circle">
                <a:extLst>
                  <a:ext uri="{FF2B5EF4-FFF2-40B4-BE49-F238E27FC236}">
                    <a16:creationId xmlns:a16="http://schemas.microsoft.com/office/drawing/2014/main" id="{C06358AF-6839-A64B-9C71-36BB93DAD416}"/>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 name="Circle">
                <a:extLst>
                  <a:ext uri="{FF2B5EF4-FFF2-40B4-BE49-F238E27FC236}">
                    <a16:creationId xmlns:a16="http://schemas.microsoft.com/office/drawing/2014/main" id="{1365BBDC-1A35-4F45-91A5-EF9EB6CEA2D5}"/>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 name="Line">
              <a:extLst>
                <a:ext uri="{FF2B5EF4-FFF2-40B4-BE49-F238E27FC236}">
                  <a16:creationId xmlns:a16="http://schemas.microsoft.com/office/drawing/2014/main" id="{5ED63A0C-B1A6-C040-991A-067383900BE7}"/>
                </a:ext>
              </a:extLst>
            </p:cNvPr>
            <p:cNvSpPr/>
            <p:nvPr/>
          </p:nvSpPr>
          <p:spPr>
            <a:xfrm>
              <a:off x="1810199"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 name="predict">
              <a:extLst>
                <a:ext uri="{FF2B5EF4-FFF2-40B4-BE49-F238E27FC236}">
                  <a16:creationId xmlns:a16="http://schemas.microsoft.com/office/drawing/2014/main" id="{FC7B5C57-F145-C949-923F-F8C29CFC71D4}"/>
                </a:ext>
              </a:extLst>
            </p:cNvPr>
            <p:cNvSpPr/>
            <p:nvPr/>
          </p:nvSpPr>
          <p:spPr>
            <a:xfrm>
              <a:off x="1120213"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4" name="context">
              <a:extLst>
                <a:ext uri="{FF2B5EF4-FFF2-40B4-BE49-F238E27FC236}">
                  <a16:creationId xmlns:a16="http://schemas.microsoft.com/office/drawing/2014/main" id="{0024BC51-722C-B640-984C-B0C592297CB7}"/>
                </a:ext>
              </a:extLst>
            </p:cNvPr>
            <p:cNvSpPr txBox="1"/>
            <p:nvPr/>
          </p:nvSpPr>
          <p:spPr>
            <a:xfrm>
              <a:off x="1276159"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15" name="label">
              <a:extLst>
                <a:ext uri="{FF2B5EF4-FFF2-40B4-BE49-F238E27FC236}">
                  <a16:creationId xmlns:a16="http://schemas.microsoft.com/office/drawing/2014/main" id="{26C445CF-E295-DB4A-9720-E7BF6C373D65}"/>
                </a:ext>
              </a:extLst>
            </p:cNvPr>
            <p:cNvSpPr txBox="1"/>
            <p:nvPr/>
          </p:nvSpPr>
          <p:spPr>
            <a:xfrm>
              <a:off x="1445779"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dirty="0"/>
                <a:t>label</a:t>
              </a:r>
            </a:p>
          </p:txBody>
        </p:sp>
      </p:grpSp>
      <p:grpSp>
        <p:nvGrpSpPr>
          <p:cNvPr id="25" name="Group">
            <a:extLst>
              <a:ext uri="{FF2B5EF4-FFF2-40B4-BE49-F238E27FC236}">
                <a16:creationId xmlns:a16="http://schemas.microsoft.com/office/drawing/2014/main" id="{A86F9390-5E6E-7447-B31C-218DC1AC4E5A}"/>
              </a:ext>
            </a:extLst>
          </p:cNvPr>
          <p:cNvGrpSpPr/>
          <p:nvPr/>
        </p:nvGrpSpPr>
        <p:grpSpPr>
          <a:xfrm>
            <a:off x="5417060" y="2562820"/>
            <a:ext cx="2039721" cy="3658801"/>
            <a:chOff x="0" y="0"/>
            <a:chExt cx="2900935" cy="5203626"/>
          </a:xfrm>
        </p:grpSpPr>
        <p:sp>
          <p:nvSpPr>
            <p:cNvPr id="26" name="Recurrent NN">
              <a:extLst>
                <a:ext uri="{FF2B5EF4-FFF2-40B4-BE49-F238E27FC236}">
                  <a16:creationId xmlns:a16="http://schemas.microsoft.com/office/drawing/2014/main" id="{AF0771F2-ED2F-694D-A670-39F43DB3C7FE}"/>
                </a:ext>
              </a:extLst>
            </p:cNvPr>
            <p:cNvSpPr txBox="1"/>
            <p:nvPr/>
          </p:nvSpPr>
          <p:spPr>
            <a:xfrm>
              <a:off x="0" y="0"/>
              <a:ext cx="2900935"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Recurrent NN</a:t>
              </a:r>
            </a:p>
          </p:txBody>
        </p:sp>
        <p:grpSp>
          <p:nvGrpSpPr>
            <p:cNvPr id="27" name="Group">
              <a:extLst>
                <a:ext uri="{FF2B5EF4-FFF2-40B4-BE49-F238E27FC236}">
                  <a16:creationId xmlns:a16="http://schemas.microsoft.com/office/drawing/2014/main" id="{B4F04C4F-64FA-A741-8788-34ECF089B914}"/>
                </a:ext>
              </a:extLst>
            </p:cNvPr>
            <p:cNvGrpSpPr/>
            <p:nvPr/>
          </p:nvGrpSpPr>
          <p:grpSpPr>
            <a:xfrm>
              <a:off x="903563" y="2141925"/>
              <a:ext cx="1127927" cy="340159"/>
              <a:chOff x="0" y="0"/>
              <a:chExt cx="1127925" cy="340158"/>
            </a:xfrm>
          </p:grpSpPr>
          <p:sp>
            <p:nvSpPr>
              <p:cNvPr id="42" name="Rectangle">
                <a:extLst>
                  <a:ext uri="{FF2B5EF4-FFF2-40B4-BE49-F238E27FC236}">
                    <a16:creationId xmlns:a16="http://schemas.microsoft.com/office/drawing/2014/main" id="{B98731DF-E16D-F54E-B178-A495A5D062D3}"/>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 name="Circle">
                <a:extLst>
                  <a:ext uri="{FF2B5EF4-FFF2-40B4-BE49-F238E27FC236}">
                    <a16:creationId xmlns:a16="http://schemas.microsoft.com/office/drawing/2014/main" id="{79B421BB-CCB3-C048-A00C-6F347CE7C3C8}"/>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 name="Circle">
                <a:extLst>
                  <a:ext uri="{FF2B5EF4-FFF2-40B4-BE49-F238E27FC236}">
                    <a16:creationId xmlns:a16="http://schemas.microsoft.com/office/drawing/2014/main" id="{99208BE6-5699-EF4E-9CF4-4D642FC414F4}"/>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 name="Circle">
                <a:extLst>
                  <a:ext uri="{FF2B5EF4-FFF2-40B4-BE49-F238E27FC236}">
                    <a16:creationId xmlns:a16="http://schemas.microsoft.com/office/drawing/2014/main" id="{D374E7AD-8469-BF4B-8710-1175BAD93D40}"/>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8DF2A9D3-C7C2-E942-98EC-09D74FAE60B8}"/>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8" name="Line">
              <a:extLst>
                <a:ext uri="{FF2B5EF4-FFF2-40B4-BE49-F238E27FC236}">
                  <a16:creationId xmlns:a16="http://schemas.microsoft.com/office/drawing/2014/main" id="{A91996B4-46EE-1C4F-8960-0A2E8442F826}"/>
                </a:ext>
              </a:extLst>
            </p:cNvPr>
            <p:cNvSpPr/>
            <p:nvPr/>
          </p:nvSpPr>
          <p:spPr>
            <a:xfrm flipH="1">
              <a:off x="1442153"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ookup">
              <a:extLst>
                <a:ext uri="{FF2B5EF4-FFF2-40B4-BE49-F238E27FC236}">
                  <a16:creationId xmlns:a16="http://schemas.microsoft.com/office/drawing/2014/main" id="{4EBCB5E9-1A4F-5048-9042-7ACE3420C8ED}"/>
                </a:ext>
              </a:extLst>
            </p:cNvPr>
            <p:cNvSpPr/>
            <p:nvPr/>
          </p:nvSpPr>
          <p:spPr>
            <a:xfrm>
              <a:off x="752166"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lookup</a:t>
              </a:r>
            </a:p>
          </p:txBody>
        </p:sp>
        <p:sp>
          <p:nvSpPr>
            <p:cNvPr id="30" name="Line">
              <a:extLst>
                <a:ext uri="{FF2B5EF4-FFF2-40B4-BE49-F238E27FC236}">
                  <a16:creationId xmlns:a16="http://schemas.microsoft.com/office/drawing/2014/main" id="{F7E3B617-13AB-AA43-A6FF-54E5F36814F0}"/>
                </a:ext>
              </a:extLst>
            </p:cNvPr>
            <p:cNvSpPr/>
            <p:nvPr/>
          </p:nvSpPr>
          <p:spPr>
            <a:xfrm flipH="1">
              <a:off x="1442153"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 name="transform">
              <a:extLst>
                <a:ext uri="{FF2B5EF4-FFF2-40B4-BE49-F238E27FC236}">
                  <a16:creationId xmlns:a16="http://schemas.microsoft.com/office/drawing/2014/main" id="{035C4064-71BA-A848-B07A-B0C0FE8E1FF4}"/>
                </a:ext>
              </a:extLst>
            </p:cNvPr>
            <p:cNvSpPr/>
            <p:nvPr/>
          </p:nvSpPr>
          <p:spPr>
            <a:xfrm>
              <a:off x="752166"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32" name="Group">
              <a:extLst>
                <a:ext uri="{FF2B5EF4-FFF2-40B4-BE49-F238E27FC236}">
                  <a16:creationId xmlns:a16="http://schemas.microsoft.com/office/drawing/2014/main" id="{EF252AE1-BCB6-1A4C-B36A-287F0B8FE3E9}"/>
                </a:ext>
              </a:extLst>
            </p:cNvPr>
            <p:cNvGrpSpPr/>
            <p:nvPr/>
          </p:nvGrpSpPr>
          <p:grpSpPr>
            <a:xfrm>
              <a:off x="1030563" y="3450025"/>
              <a:ext cx="856407" cy="340159"/>
              <a:chOff x="0" y="0"/>
              <a:chExt cx="856406" cy="340158"/>
            </a:xfrm>
          </p:grpSpPr>
          <p:sp>
            <p:nvSpPr>
              <p:cNvPr id="38" name="Rectangle">
                <a:extLst>
                  <a:ext uri="{FF2B5EF4-FFF2-40B4-BE49-F238E27FC236}">
                    <a16:creationId xmlns:a16="http://schemas.microsoft.com/office/drawing/2014/main" id="{0A240645-AA18-3748-8AD5-A824B707DB1F}"/>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9" name="Circle">
                <a:extLst>
                  <a:ext uri="{FF2B5EF4-FFF2-40B4-BE49-F238E27FC236}">
                    <a16:creationId xmlns:a16="http://schemas.microsoft.com/office/drawing/2014/main" id="{E9CABD9C-44A4-0046-A783-35A82C13E53F}"/>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 name="Circle">
                <a:extLst>
                  <a:ext uri="{FF2B5EF4-FFF2-40B4-BE49-F238E27FC236}">
                    <a16:creationId xmlns:a16="http://schemas.microsoft.com/office/drawing/2014/main" id="{B2D2782E-8753-B643-8A83-C7CC310039F0}"/>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 name="Circle">
                <a:extLst>
                  <a:ext uri="{FF2B5EF4-FFF2-40B4-BE49-F238E27FC236}">
                    <a16:creationId xmlns:a16="http://schemas.microsoft.com/office/drawing/2014/main" id="{721505E2-58B9-8248-A31F-2795F88836E7}"/>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 name="Line">
              <a:extLst>
                <a:ext uri="{FF2B5EF4-FFF2-40B4-BE49-F238E27FC236}">
                  <a16:creationId xmlns:a16="http://schemas.microsoft.com/office/drawing/2014/main" id="{451A4C11-AFAD-3943-A443-E1B170422134}"/>
                </a:ext>
              </a:extLst>
            </p:cNvPr>
            <p:cNvSpPr/>
            <p:nvPr/>
          </p:nvSpPr>
          <p:spPr>
            <a:xfrm flipH="1">
              <a:off x="1442153"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4" name="predict">
              <a:extLst>
                <a:ext uri="{FF2B5EF4-FFF2-40B4-BE49-F238E27FC236}">
                  <a16:creationId xmlns:a16="http://schemas.microsoft.com/office/drawing/2014/main" id="{DC5FC404-F6F8-2A4B-8ADF-D4FF5F8CAA2D}"/>
                </a:ext>
              </a:extLst>
            </p:cNvPr>
            <p:cNvSpPr/>
            <p:nvPr/>
          </p:nvSpPr>
          <p:spPr>
            <a:xfrm>
              <a:off x="752166"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35" name="context">
              <a:extLst>
                <a:ext uri="{FF2B5EF4-FFF2-40B4-BE49-F238E27FC236}">
                  <a16:creationId xmlns:a16="http://schemas.microsoft.com/office/drawing/2014/main" id="{BBDF903E-90FA-D348-AB9F-5607874CC80D}"/>
                </a:ext>
              </a:extLst>
            </p:cNvPr>
            <p:cNvSpPr txBox="1"/>
            <p:nvPr/>
          </p:nvSpPr>
          <p:spPr>
            <a:xfrm>
              <a:off x="908113"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36" name="label">
              <a:extLst>
                <a:ext uri="{FF2B5EF4-FFF2-40B4-BE49-F238E27FC236}">
                  <a16:creationId xmlns:a16="http://schemas.microsoft.com/office/drawing/2014/main" id="{2CB0EAF5-0409-4242-AC1B-3022D384F0D7}"/>
                </a:ext>
              </a:extLst>
            </p:cNvPr>
            <p:cNvSpPr txBox="1"/>
            <p:nvPr/>
          </p:nvSpPr>
          <p:spPr>
            <a:xfrm>
              <a:off x="1077735"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sp>
          <p:nvSpPr>
            <p:cNvPr id="37" name="Line">
              <a:extLst>
                <a:ext uri="{FF2B5EF4-FFF2-40B4-BE49-F238E27FC236}">
                  <a16:creationId xmlns:a16="http://schemas.microsoft.com/office/drawing/2014/main" id="{B382451C-5465-F940-A06B-04B9BACCDA78}"/>
                </a:ext>
              </a:extLst>
            </p:cNvPr>
            <p:cNvSpPr/>
            <p:nvPr/>
          </p:nvSpPr>
          <p:spPr>
            <a:xfrm rot="17423785">
              <a:off x="1818053" y="3191839"/>
              <a:ext cx="686650" cy="303789"/>
            </a:xfrm>
            <a:custGeom>
              <a:avLst/>
              <a:gdLst/>
              <a:ahLst/>
              <a:cxnLst>
                <a:cxn ang="0">
                  <a:pos x="wd2" y="hd2"/>
                </a:cxn>
                <a:cxn ang="5400000">
                  <a:pos x="wd2" y="hd2"/>
                </a:cxn>
                <a:cxn ang="10800000">
                  <a:pos x="wd2" y="hd2"/>
                </a:cxn>
                <a:cxn ang="16200000">
                  <a:pos x="wd2" y="hd2"/>
                </a:cxn>
              </a:cxnLst>
              <a:rect l="0" t="0" r="r" b="b"/>
              <a:pathLst>
                <a:path w="21600" h="20345" extrusionOk="0">
                  <a:moveTo>
                    <a:pt x="0" y="0"/>
                  </a:moveTo>
                  <a:cubicBezTo>
                    <a:pt x="551" y="10632"/>
                    <a:pt x="4493" y="19027"/>
                    <a:pt x="9487" y="20202"/>
                  </a:cubicBezTo>
                  <a:cubicBezTo>
                    <a:pt x="15433" y="21600"/>
                    <a:pt x="20814" y="12626"/>
                    <a:pt x="21600" y="0"/>
                  </a:cubicBezTo>
                </a:path>
              </a:pathLst>
            </a:cu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Tree>
    <p:extLst>
      <p:ext uri="{BB962C8B-B14F-4D97-AF65-F5344CB8AC3E}">
        <p14:creationId xmlns:p14="http://schemas.microsoft.com/office/powerpoint/2010/main" val="3824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2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Unrolling in Time"/>
          <p:cNvSpPr txBox="1">
            <a:spLocks noGrp="1"/>
          </p:cNvSpPr>
          <p:nvPr>
            <p:ph type="title"/>
          </p:nvPr>
        </p:nvSpPr>
        <p:spPr>
          <a:prstGeom prst="rect">
            <a:avLst/>
          </a:prstGeom>
        </p:spPr>
        <p:txBody>
          <a:bodyPr/>
          <a:lstStyle/>
          <a:p>
            <a:r>
              <a:t>Unrolling in Time</a:t>
            </a:r>
          </a:p>
        </p:txBody>
      </p:sp>
      <p:sp>
        <p:nvSpPr>
          <p:cNvPr id="185" name="What does processing a sequence look like?"/>
          <p:cNvSpPr txBox="1">
            <a:spLocks noGrp="1"/>
          </p:cNvSpPr>
          <p:nvPr>
            <p:ph type="body" sz="quarter" idx="1"/>
          </p:nvPr>
        </p:nvSpPr>
        <p:spPr>
          <a:xfrm>
            <a:off x="669727" y="1830586"/>
            <a:ext cx="7804547" cy="524865"/>
          </a:xfrm>
          <a:prstGeom prst="rect">
            <a:avLst/>
          </a:prstGeom>
        </p:spPr>
        <p:txBody>
          <a:bodyPr/>
          <a:lstStyle/>
          <a:p>
            <a:r>
              <a:t>What does processing a sequence look like?</a:t>
            </a:r>
          </a:p>
        </p:txBody>
      </p:sp>
      <p:grpSp>
        <p:nvGrpSpPr>
          <p:cNvPr id="2" name="Group 1">
            <a:extLst>
              <a:ext uri="{FF2B5EF4-FFF2-40B4-BE49-F238E27FC236}">
                <a16:creationId xmlns:a16="http://schemas.microsoft.com/office/drawing/2014/main" id="{16A60879-6ED1-CD42-9D79-B1196177BE13}"/>
              </a:ext>
            </a:extLst>
          </p:cNvPr>
          <p:cNvGrpSpPr/>
          <p:nvPr/>
        </p:nvGrpSpPr>
        <p:grpSpPr>
          <a:xfrm>
            <a:off x="831294" y="2618386"/>
            <a:ext cx="6969918" cy="2620969"/>
            <a:chOff x="1182285" y="3723927"/>
            <a:chExt cx="9912772" cy="3727600"/>
          </a:xfrm>
        </p:grpSpPr>
        <p:sp>
          <p:nvSpPr>
            <p:cNvPr id="186" name="I"/>
            <p:cNvSpPr txBox="1"/>
            <p:nvPr/>
          </p:nvSpPr>
          <p:spPr>
            <a:xfrm>
              <a:off x="3374690" y="3723927"/>
              <a:ext cx="202906"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dirty="0"/>
                <a:t>I</a:t>
              </a:r>
            </a:p>
          </p:txBody>
        </p:sp>
        <p:sp>
          <p:nvSpPr>
            <p:cNvPr id="187" name="hate"/>
            <p:cNvSpPr txBox="1"/>
            <p:nvPr/>
          </p:nvSpPr>
          <p:spPr>
            <a:xfrm>
              <a:off x="5152386" y="3723927"/>
              <a:ext cx="830953"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hate</a:t>
              </a:r>
            </a:p>
          </p:txBody>
        </p:sp>
        <p:sp>
          <p:nvSpPr>
            <p:cNvPr id="188" name="this"/>
            <p:cNvSpPr txBox="1"/>
            <p:nvPr/>
          </p:nvSpPr>
          <p:spPr>
            <a:xfrm>
              <a:off x="7527539" y="3723927"/>
              <a:ext cx="695347"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this</a:t>
              </a:r>
            </a:p>
          </p:txBody>
        </p:sp>
        <p:sp>
          <p:nvSpPr>
            <p:cNvPr id="189" name="movie"/>
            <p:cNvSpPr txBox="1"/>
            <p:nvPr/>
          </p:nvSpPr>
          <p:spPr>
            <a:xfrm>
              <a:off x="9559565" y="3723927"/>
              <a:ext cx="1106264"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movie</a:t>
              </a:r>
            </a:p>
          </p:txBody>
        </p:sp>
        <p:grpSp>
          <p:nvGrpSpPr>
            <p:cNvPr id="194" name="Group"/>
            <p:cNvGrpSpPr/>
            <p:nvPr/>
          </p:nvGrpSpPr>
          <p:grpSpPr>
            <a:xfrm>
              <a:off x="1182285" y="5170428"/>
              <a:ext cx="282338" cy="891051"/>
              <a:chOff x="0" y="0"/>
              <a:chExt cx="282336" cy="891050"/>
            </a:xfrm>
          </p:grpSpPr>
          <p:sp>
            <p:nvSpPr>
              <p:cNvPr id="19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3" name="Group"/>
            <p:cNvGrpSpPr/>
            <p:nvPr/>
          </p:nvGrpSpPr>
          <p:grpSpPr>
            <a:xfrm>
              <a:off x="1503763" y="4980708"/>
              <a:ext cx="2246860" cy="1080771"/>
              <a:chOff x="0" y="0"/>
              <a:chExt cx="2246858" cy="1080770"/>
            </a:xfrm>
          </p:grpSpPr>
          <p:sp>
            <p:nvSpPr>
              <p:cNvPr id="195"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6"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7"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02" name="Group"/>
              <p:cNvGrpSpPr/>
              <p:nvPr/>
            </p:nvGrpSpPr>
            <p:grpSpPr>
              <a:xfrm>
                <a:off x="1964521" y="189720"/>
                <a:ext cx="282338" cy="891051"/>
                <a:chOff x="0" y="0"/>
                <a:chExt cx="282336" cy="891050"/>
              </a:xfrm>
            </p:grpSpPr>
            <p:sp>
              <p:nvSpPr>
                <p:cNvPr id="19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12" name="Group"/>
            <p:cNvGrpSpPr/>
            <p:nvPr/>
          </p:nvGrpSpPr>
          <p:grpSpPr>
            <a:xfrm>
              <a:off x="3713563" y="4979738"/>
              <a:ext cx="2246860" cy="1081741"/>
              <a:chOff x="0" y="0"/>
              <a:chExt cx="2246858" cy="1081740"/>
            </a:xfrm>
          </p:grpSpPr>
          <p:sp>
            <p:nvSpPr>
              <p:cNvPr id="204"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5"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6"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1" name="Group"/>
              <p:cNvGrpSpPr/>
              <p:nvPr/>
            </p:nvGrpSpPr>
            <p:grpSpPr>
              <a:xfrm>
                <a:off x="1964521" y="190690"/>
                <a:ext cx="282338" cy="891051"/>
                <a:chOff x="0" y="0"/>
                <a:chExt cx="282336" cy="891050"/>
              </a:xfrm>
            </p:grpSpPr>
            <p:sp>
              <p:nvSpPr>
                <p:cNvPr id="20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21" name="Group"/>
            <p:cNvGrpSpPr/>
            <p:nvPr/>
          </p:nvGrpSpPr>
          <p:grpSpPr>
            <a:xfrm>
              <a:off x="5999563" y="4981732"/>
              <a:ext cx="2246860" cy="1079747"/>
              <a:chOff x="0" y="0"/>
              <a:chExt cx="2246858" cy="1079745"/>
            </a:xfrm>
          </p:grpSpPr>
          <p:sp>
            <p:nvSpPr>
              <p:cNvPr id="213"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4"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5"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0" name="Group"/>
              <p:cNvGrpSpPr/>
              <p:nvPr/>
            </p:nvGrpSpPr>
            <p:grpSpPr>
              <a:xfrm>
                <a:off x="1964521" y="188695"/>
                <a:ext cx="282338" cy="891051"/>
                <a:chOff x="0" y="0"/>
                <a:chExt cx="282336" cy="891050"/>
              </a:xfrm>
            </p:grpSpPr>
            <p:sp>
              <p:nvSpPr>
                <p:cNvPr id="21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0" name="Group"/>
            <p:cNvGrpSpPr/>
            <p:nvPr/>
          </p:nvGrpSpPr>
          <p:grpSpPr>
            <a:xfrm>
              <a:off x="8272863" y="4981848"/>
              <a:ext cx="2246860" cy="1079631"/>
              <a:chOff x="0" y="0"/>
              <a:chExt cx="2246858" cy="1079630"/>
            </a:xfrm>
          </p:grpSpPr>
          <p:sp>
            <p:nvSpPr>
              <p:cNvPr id="222"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3"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4"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p:cNvGrpSpPr/>
              <p:nvPr/>
            </p:nvGrpSpPr>
            <p:grpSpPr>
              <a:xfrm>
                <a:off x="1964521" y="188580"/>
                <a:ext cx="282338" cy="891051"/>
                <a:chOff x="0" y="0"/>
                <a:chExt cx="282336" cy="891050"/>
              </a:xfrm>
            </p:grpSpPr>
            <p:sp>
              <p:nvSpPr>
                <p:cNvPr id="22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8" name="Group"/>
            <p:cNvGrpSpPr/>
            <p:nvPr/>
          </p:nvGrpSpPr>
          <p:grpSpPr>
            <a:xfrm>
              <a:off x="9622782" y="4237535"/>
              <a:ext cx="1171033" cy="733686"/>
              <a:chOff x="0" y="0"/>
              <a:chExt cx="1171032" cy="733684"/>
            </a:xfrm>
          </p:grpSpPr>
          <p:grpSp>
            <p:nvGrpSpPr>
              <p:cNvPr id="236" name="Group"/>
              <p:cNvGrpSpPr/>
              <p:nvPr/>
            </p:nvGrpSpPr>
            <p:grpSpPr>
              <a:xfrm rot="16200000">
                <a:off x="444347" y="7000"/>
                <a:ext cx="282338" cy="1171033"/>
                <a:chOff x="0" y="0"/>
                <a:chExt cx="282336" cy="1171032"/>
              </a:xfrm>
            </p:grpSpPr>
            <p:sp>
              <p:nvSpPr>
                <p:cNvPr id="231"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2"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4"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37"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6" name="Group"/>
            <p:cNvGrpSpPr/>
            <p:nvPr/>
          </p:nvGrpSpPr>
          <p:grpSpPr>
            <a:xfrm>
              <a:off x="7336782" y="4237535"/>
              <a:ext cx="1171033" cy="733686"/>
              <a:chOff x="0" y="0"/>
              <a:chExt cx="1171032" cy="733684"/>
            </a:xfrm>
          </p:grpSpPr>
          <p:grpSp>
            <p:nvGrpSpPr>
              <p:cNvPr id="244" name="Group"/>
              <p:cNvGrpSpPr/>
              <p:nvPr/>
            </p:nvGrpSpPr>
            <p:grpSpPr>
              <a:xfrm rot="16200000">
                <a:off x="444347" y="7000"/>
                <a:ext cx="282338" cy="1171033"/>
                <a:chOff x="0" y="0"/>
                <a:chExt cx="282336" cy="1171032"/>
              </a:xfrm>
            </p:grpSpPr>
            <p:sp>
              <p:nvSpPr>
                <p:cNvPr id="239"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0"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2"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3"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45"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54" name="Group"/>
            <p:cNvGrpSpPr/>
            <p:nvPr/>
          </p:nvGrpSpPr>
          <p:grpSpPr>
            <a:xfrm>
              <a:off x="5050782" y="4237535"/>
              <a:ext cx="1171033" cy="733686"/>
              <a:chOff x="0" y="0"/>
              <a:chExt cx="1171032" cy="733684"/>
            </a:xfrm>
          </p:grpSpPr>
          <p:grpSp>
            <p:nvGrpSpPr>
              <p:cNvPr id="252" name="Group"/>
              <p:cNvGrpSpPr/>
              <p:nvPr/>
            </p:nvGrpSpPr>
            <p:grpSpPr>
              <a:xfrm rot="16200000">
                <a:off x="444347" y="7000"/>
                <a:ext cx="282338" cy="1171033"/>
                <a:chOff x="0" y="0"/>
                <a:chExt cx="282336" cy="1171032"/>
              </a:xfrm>
            </p:grpSpPr>
            <p:sp>
              <p:nvSpPr>
                <p:cNvPr id="247"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8"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9"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0"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53"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2" name="Group"/>
            <p:cNvGrpSpPr/>
            <p:nvPr/>
          </p:nvGrpSpPr>
          <p:grpSpPr>
            <a:xfrm>
              <a:off x="2891782" y="4237535"/>
              <a:ext cx="1171033" cy="733686"/>
              <a:chOff x="0" y="0"/>
              <a:chExt cx="1171032" cy="733684"/>
            </a:xfrm>
          </p:grpSpPr>
          <p:grpSp>
            <p:nvGrpSpPr>
              <p:cNvPr id="260" name="Group"/>
              <p:cNvGrpSpPr/>
              <p:nvPr/>
            </p:nvGrpSpPr>
            <p:grpSpPr>
              <a:xfrm rot="16200000">
                <a:off x="444347" y="7000"/>
                <a:ext cx="282338" cy="1171033"/>
                <a:chOff x="0" y="0"/>
                <a:chExt cx="282336" cy="1171032"/>
              </a:xfrm>
            </p:grpSpPr>
            <p:sp>
              <p:nvSpPr>
                <p:cNvPr id="255"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56"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7"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8"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61"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6" name="Group"/>
            <p:cNvGrpSpPr/>
            <p:nvPr/>
          </p:nvGrpSpPr>
          <p:grpSpPr>
            <a:xfrm>
              <a:off x="2906531" y="6050994"/>
              <a:ext cx="1394026" cy="1400533"/>
              <a:chOff x="0" y="0"/>
              <a:chExt cx="1394025" cy="1400531"/>
            </a:xfrm>
          </p:grpSpPr>
          <p:sp>
            <p:nvSpPr>
              <p:cNvPr id="263"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4"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5" name="label"/>
              <p:cNvSpPr txBox="1"/>
              <p:nvPr/>
            </p:nvSpPr>
            <p:spPr>
              <a:xfrm>
                <a:off x="325568" y="928698"/>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0" name="Group"/>
            <p:cNvGrpSpPr/>
            <p:nvPr/>
          </p:nvGrpSpPr>
          <p:grpSpPr>
            <a:xfrm>
              <a:off x="5129031" y="6050994"/>
              <a:ext cx="1394026" cy="1400532"/>
              <a:chOff x="0" y="0"/>
              <a:chExt cx="1394025" cy="1400530"/>
            </a:xfrm>
          </p:grpSpPr>
          <p:sp>
            <p:nvSpPr>
              <p:cNvPr id="267"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8"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9"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4" name="Group"/>
            <p:cNvGrpSpPr/>
            <p:nvPr/>
          </p:nvGrpSpPr>
          <p:grpSpPr>
            <a:xfrm>
              <a:off x="7415031" y="6050994"/>
              <a:ext cx="1394026" cy="1400532"/>
              <a:chOff x="0" y="0"/>
              <a:chExt cx="1394025" cy="1400530"/>
            </a:xfrm>
          </p:grpSpPr>
          <p:sp>
            <p:nvSpPr>
              <p:cNvPr id="271"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2"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3"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8" name="Group"/>
            <p:cNvGrpSpPr/>
            <p:nvPr/>
          </p:nvGrpSpPr>
          <p:grpSpPr>
            <a:xfrm>
              <a:off x="9701031" y="6050994"/>
              <a:ext cx="1394026" cy="1400532"/>
              <a:chOff x="0" y="0"/>
              <a:chExt cx="1394025" cy="1400530"/>
            </a:xfrm>
          </p:grpSpPr>
          <p:sp>
            <p:nvSpPr>
              <p:cNvPr id="275"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6"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7"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spTree>
    <p:extLst>
      <p:ext uri="{BB962C8B-B14F-4D97-AF65-F5344CB8AC3E}">
        <p14:creationId xmlns:p14="http://schemas.microsoft.com/office/powerpoint/2010/main" val="29724896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raining RNNs"/>
          <p:cNvSpPr txBox="1">
            <a:spLocks noGrp="1"/>
          </p:cNvSpPr>
          <p:nvPr>
            <p:ph type="title"/>
          </p:nvPr>
        </p:nvSpPr>
        <p:spPr>
          <a:prstGeom prst="rect">
            <a:avLst/>
          </a:prstGeom>
        </p:spPr>
        <p:txBody>
          <a:bodyPr/>
          <a:lstStyle/>
          <a:p>
            <a:r>
              <a:t>Training RNNs</a:t>
            </a:r>
          </a:p>
        </p:txBody>
      </p:sp>
      <p:grpSp>
        <p:nvGrpSpPr>
          <p:cNvPr id="2" name="Group 1">
            <a:extLst>
              <a:ext uri="{FF2B5EF4-FFF2-40B4-BE49-F238E27FC236}">
                <a16:creationId xmlns:a16="http://schemas.microsoft.com/office/drawing/2014/main" id="{1772B7E1-DF30-7B4B-A9BC-12C7B6B73AEB}"/>
              </a:ext>
            </a:extLst>
          </p:cNvPr>
          <p:cNvGrpSpPr/>
          <p:nvPr/>
        </p:nvGrpSpPr>
        <p:grpSpPr>
          <a:xfrm>
            <a:off x="831295" y="1888622"/>
            <a:ext cx="7015364" cy="4200489"/>
            <a:chOff x="1182285" y="2686040"/>
            <a:chExt cx="9977407" cy="5974029"/>
          </a:xfrm>
        </p:grpSpPr>
        <p:sp>
          <p:nvSpPr>
            <p:cNvPr id="281" name="I"/>
            <p:cNvSpPr txBox="1"/>
            <p:nvPr/>
          </p:nvSpPr>
          <p:spPr>
            <a:xfrm>
              <a:off x="3349612" y="2686040"/>
              <a:ext cx="2120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282" name="hate"/>
            <p:cNvSpPr txBox="1"/>
            <p:nvPr/>
          </p:nvSpPr>
          <p:spPr>
            <a:xfrm>
              <a:off x="4964163" y="2686040"/>
              <a:ext cx="89852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283" name="this"/>
            <p:cNvSpPr txBox="1"/>
            <p:nvPr/>
          </p:nvSpPr>
          <p:spPr>
            <a:xfrm>
              <a:off x="7374792" y="2686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284" name="movie"/>
            <p:cNvSpPr txBox="1"/>
            <p:nvPr/>
          </p:nvSpPr>
          <p:spPr>
            <a:xfrm>
              <a:off x="9300121" y="2686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289" name="Group"/>
            <p:cNvGrpSpPr/>
            <p:nvPr/>
          </p:nvGrpSpPr>
          <p:grpSpPr>
            <a:xfrm>
              <a:off x="1182285" y="4154428"/>
              <a:ext cx="282338" cy="891051"/>
              <a:chOff x="0" y="0"/>
              <a:chExt cx="282336" cy="891050"/>
            </a:xfrm>
          </p:grpSpPr>
          <p:sp>
            <p:nvSpPr>
              <p:cNvPr id="28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8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98" name="Group"/>
            <p:cNvGrpSpPr/>
            <p:nvPr/>
          </p:nvGrpSpPr>
          <p:grpSpPr>
            <a:xfrm>
              <a:off x="1503763" y="3964708"/>
              <a:ext cx="2246860" cy="1080771"/>
              <a:chOff x="0" y="0"/>
              <a:chExt cx="2246858" cy="1080770"/>
            </a:xfrm>
          </p:grpSpPr>
          <p:sp>
            <p:nvSpPr>
              <p:cNvPr id="29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97" name="Group"/>
              <p:cNvGrpSpPr/>
              <p:nvPr/>
            </p:nvGrpSpPr>
            <p:grpSpPr>
              <a:xfrm>
                <a:off x="1964521" y="189720"/>
                <a:ext cx="282338" cy="891051"/>
                <a:chOff x="0" y="0"/>
                <a:chExt cx="282336" cy="891050"/>
              </a:xfrm>
            </p:grpSpPr>
            <p:sp>
              <p:nvSpPr>
                <p:cNvPr id="29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9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07" name="Group"/>
            <p:cNvGrpSpPr/>
            <p:nvPr/>
          </p:nvGrpSpPr>
          <p:grpSpPr>
            <a:xfrm>
              <a:off x="3713563" y="3963738"/>
              <a:ext cx="2246860" cy="1081741"/>
              <a:chOff x="0" y="0"/>
              <a:chExt cx="2246858" cy="1081740"/>
            </a:xfrm>
          </p:grpSpPr>
          <p:sp>
            <p:nvSpPr>
              <p:cNvPr id="29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06" name="Group"/>
              <p:cNvGrpSpPr/>
              <p:nvPr/>
            </p:nvGrpSpPr>
            <p:grpSpPr>
              <a:xfrm>
                <a:off x="1964521" y="190690"/>
                <a:ext cx="282338" cy="891051"/>
                <a:chOff x="0" y="0"/>
                <a:chExt cx="282336" cy="891050"/>
              </a:xfrm>
            </p:grpSpPr>
            <p:sp>
              <p:nvSpPr>
                <p:cNvPr id="30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0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16" name="Group"/>
            <p:cNvGrpSpPr/>
            <p:nvPr/>
          </p:nvGrpSpPr>
          <p:grpSpPr>
            <a:xfrm>
              <a:off x="5999563" y="3965732"/>
              <a:ext cx="2246860" cy="1079747"/>
              <a:chOff x="0" y="0"/>
              <a:chExt cx="2246858" cy="1079745"/>
            </a:xfrm>
          </p:grpSpPr>
          <p:sp>
            <p:nvSpPr>
              <p:cNvPr id="30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15" name="Group"/>
              <p:cNvGrpSpPr/>
              <p:nvPr/>
            </p:nvGrpSpPr>
            <p:grpSpPr>
              <a:xfrm>
                <a:off x="1964521" y="188695"/>
                <a:ext cx="282338" cy="891051"/>
                <a:chOff x="0" y="0"/>
                <a:chExt cx="282336" cy="891050"/>
              </a:xfrm>
            </p:grpSpPr>
            <p:sp>
              <p:nvSpPr>
                <p:cNvPr id="3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25" name="Group"/>
            <p:cNvGrpSpPr/>
            <p:nvPr/>
          </p:nvGrpSpPr>
          <p:grpSpPr>
            <a:xfrm>
              <a:off x="8272863" y="3965848"/>
              <a:ext cx="2246860" cy="1079631"/>
              <a:chOff x="0" y="0"/>
              <a:chExt cx="2246858" cy="1079630"/>
            </a:xfrm>
          </p:grpSpPr>
          <p:sp>
            <p:nvSpPr>
              <p:cNvPr id="31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24" name="Group"/>
              <p:cNvGrpSpPr/>
              <p:nvPr/>
            </p:nvGrpSpPr>
            <p:grpSpPr>
              <a:xfrm>
                <a:off x="1964521" y="188580"/>
                <a:ext cx="282338" cy="891051"/>
                <a:chOff x="0" y="0"/>
                <a:chExt cx="282336" cy="891050"/>
              </a:xfrm>
            </p:grpSpPr>
            <p:sp>
              <p:nvSpPr>
                <p:cNvPr id="32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33" name="Group"/>
            <p:cNvGrpSpPr/>
            <p:nvPr/>
          </p:nvGrpSpPr>
          <p:grpSpPr>
            <a:xfrm>
              <a:off x="9622782" y="3221535"/>
              <a:ext cx="1171033" cy="733686"/>
              <a:chOff x="0" y="0"/>
              <a:chExt cx="1171032" cy="733684"/>
            </a:xfrm>
          </p:grpSpPr>
          <p:grpSp>
            <p:nvGrpSpPr>
              <p:cNvPr id="331" name="Group"/>
              <p:cNvGrpSpPr/>
              <p:nvPr/>
            </p:nvGrpSpPr>
            <p:grpSpPr>
              <a:xfrm rot="16200000">
                <a:off x="444347" y="7000"/>
                <a:ext cx="282338" cy="1171033"/>
                <a:chOff x="0" y="0"/>
                <a:chExt cx="282336" cy="1171032"/>
              </a:xfrm>
            </p:grpSpPr>
            <p:sp>
              <p:nvSpPr>
                <p:cNvPr id="32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1" name="Group"/>
            <p:cNvGrpSpPr/>
            <p:nvPr/>
          </p:nvGrpSpPr>
          <p:grpSpPr>
            <a:xfrm>
              <a:off x="7336782" y="3221535"/>
              <a:ext cx="1171033" cy="733686"/>
              <a:chOff x="0" y="0"/>
              <a:chExt cx="1171032" cy="733684"/>
            </a:xfrm>
          </p:grpSpPr>
          <p:grpSp>
            <p:nvGrpSpPr>
              <p:cNvPr id="339" name="Group"/>
              <p:cNvGrpSpPr/>
              <p:nvPr/>
            </p:nvGrpSpPr>
            <p:grpSpPr>
              <a:xfrm rot="16200000">
                <a:off x="444347" y="7000"/>
                <a:ext cx="282338" cy="1171033"/>
                <a:chOff x="0" y="0"/>
                <a:chExt cx="282336" cy="1171032"/>
              </a:xfrm>
            </p:grpSpPr>
            <p:sp>
              <p:nvSpPr>
                <p:cNvPr id="33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3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9" name="Group"/>
            <p:cNvGrpSpPr/>
            <p:nvPr/>
          </p:nvGrpSpPr>
          <p:grpSpPr>
            <a:xfrm>
              <a:off x="5050782" y="3221535"/>
              <a:ext cx="1171033" cy="733686"/>
              <a:chOff x="0" y="0"/>
              <a:chExt cx="1171032" cy="733684"/>
            </a:xfrm>
          </p:grpSpPr>
          <p:grpSp>
            <p:nvGrpSpPr>
              <p:cNvPr id="347" name="Group"/>
              <p:cNvGrpSpPr/>
              <p:nvPr/>
            </p:nvGrpSpPr>
            <p:grpSpPr>
              <a:xfrm rot="16200000">
                <a:off x="444347" y="7000"/>
                <a:ext cx="282338" cy="1171033"/>
                <a:chOff x="0" y="0"/>
                <a:chExt cx="282336" cy="1171032"/>
              </a:xfrm>
            </p:grpSpPr>
            <p:sp>
              <p:nvSpPr>
                <p:cNvPr id="34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4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57" name="Group"/>
            <p:cNvGrpSpPr/>
            <p:nvPr/>
          </p:nvGrpSpPr>
          <p:grpSpPr>
            <a:xfrm>
              <a:off x="2891782" y="3221535"/>
              <a:ext cx="1171033" cy="733686"/>
              <a:chOff x="0" y="0"/>
              <a:chExt cx="1171032" cy="733684"/>
            </a:xfrm>
          </p:grpSpPr>
          <p:grpSp>
            <p:nvGrpSpPr>
              <p:cNvPr id="355" name="Group"/>
              <p:cNvGrpSpPr/>
              <p:nvPr/>
            </p:nvGrpSpPr>
            <p:grpSpPr>
              <a:xfrm rot="16200000">
                <a:off x="444347" y="7000"/>
                <a:ext cx="282338" cy="1171033"/>
                <a:chOff x="0" y="0"/>
                <a:chExt cx="282336" cy="1171032"/>
              </a:xfrm>
            </p:grpSpPr>
            <p:sp>
              <p:nvSpPr>
                <p:cNvPr id="35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5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5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
          <p:nvSpPr>
            <p:cNvPr id="358" name="Line"/>
            <p:cNvSpPr/>
            <p:nvPr/>
          </p:nvSpPr>
          <p:spPr>
            <a:xfrm>
              <a:off x="35965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59" name="predict"/>
            <p:cNvSpPr/>
            <p:nvPr/>
          </p:nvSpPr>
          <p:spPr>
            <a:xfrm>
              <a:off x="29065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0" name="prediction 1"/>
            <p:cNvSpPr txBox="1"/>
            <p:nvPr/>
          </p:nvSpPr>
          <p:spPr>
            <a:xfrm>
              <a:off x="27520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361" name="Line"/>
            <p:cNvSpPr/>
            <p:nvPr/>
          </p:nvSpPr>
          <p:spPr>
            <a:xfrm>
              <a:off x="5819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2" name="predict"/>
            <p:cNvSpPr/>
            <p:nvPr/>
          </p:nvSpPr>
          <p:spPr>
            <a:xfrm>
              <a:off x="5129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dirty="0"/>
                <a:t>predict</a:t>
              </a:r>
            </a:p>
          </p:txBody>
        </p:sp>
        <p:sp>
          <p:nvSpPr>
            <p:cNvPr id="363" name="Line"/>
            <p:cNvSpPr/>
            <p:nvPr/>
          </p:nvSpPr>
          <p:spPr>
            <a:xfrm>
              <a:off x="8105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4" name="predict"/>
            <p:cNvSpPr/>
            <p:nvPr/>
          </p:nvSpPr>
          <p:spPr>
            <a:xfrm>
              <a:off x="7415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5" name="Line"/>
            <p:cNvSpPr/>
            <p:nvPr/>
          </p:nvSpPr>
          <p:spPr>
            <a:xfrm>
              <a:off x="10391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6" name="predict"/>
            <p:cNvSpPr/>
            <p:nvPr/>
          </p:nvSpPr>
          <p:spPr>
            <a:xfrm>
              <a:off x="9701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7" name="prediction 2"/>
            <p:cNvSpPr txBox="1"/>
            <p:nvPr/>
          </p:nvSpPr>
          <p:spPr>
            <a:xfrm>
              <a:off x="50126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368" name="prediction 3"/>
            <p:cNvSpPr txBox="1"/>
            <p:nvPr/>
          </p:nvSpPr>
          <p:spPr>
            <a:xfrm>
              <a:off x="72097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369" name="prediction 4"/>
            <p:cNvSpPr txBox="1"/>
            <p:nvPr/>
          </p:nvSpPr>
          <p:spPr>
            <a:xfrm>
              <a:off x="94703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grpSp>
          <p:nvGrpSpPr>
            <p:cNvPr id="374" name="Group"/>
            <p:cNvGrpSpPr/>
            <p:nvPr/>
          </p:nvGrpSpPr>
          <p:grpSpPr>
            <a:xfrm>
              <a:off x="3104996" y="7233691"/>
              <a:ext cx="7725986" cy="471834"/>
              <a:chOff x="-1" y="-968"/>
              <a:chExt cx="7725985" cy="471833"/>
            </a:xfrm>
          </p:grpSpPr>
          <p:sp>
            <p:nvSpPr>
              <p:cNvPr id="370" name="label 1"/>
              <p:cNvSpPr txBox="1"/>
              <p:nvPr/>
            </p:nvSpPr>
            <p:spPr>
              <a:xfrm>
                <a:off x="-1"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1</a:t>
                </a:r>
              </a:p>
            </p:txBody>
          </p:sp>
          <p:sp>
            <p:nvSpPr>
              <p:cNvPr id="371" name="label 2"/>
              <p:cNvSpPr txBox="1"/>
              <p:nvPr/>
            </p:nvSpPr>
            <p:spPr>
              <a:xfrm>
                <a:off x="22606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2</a:t>
                </a:r>
              </a:p>
            </p:txBody>
          </p:sp>
          <p:sp>
            <p:nvSpPr>
              <p:cNvPr id="372" name="label 3"/>
              <p:cNvSpPr txBox="1"/>
              <p:nvPr/>
            </p:nvSpPr>
            <p:spPr>
              <a:xfrm>
                <a:off x="4457699"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3</a:t>
                </a:r>
              </a:p>
            </p:txBody>
          </p:sp>
          <p:sp>
            <p:nvSpPr>
              <p:cNvPr id="373" name="label 4"/>
              <p:cNvSpPr txBox="1"/>
              <p:nvPr/>
            </p:nvSpPr>
            <p:spPr>
              <a:xfrm>
                <a:off x="67183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4</a:t>
                </a:r>
              </a:p>
            </p:txBody>
          </p:sp>
        </p:grpSp>
        <p:grpSp>
          <p:nvGrpSpPr>
            <p:cNvPr id="378" name="Group"/>
            <p:cNvGrpSpPr/>
            <p:nvPr/>
          </p:nvGrpSpPr>
          <p:grpSpPr>
            <a:xfrm>
              <a:off x="3164281" y="6431995"/>
              <a:ext cx="902812" cy="852624"/>
              <a:chOff x="0" y="0"/>
              <a:chExt cx="902811" cy="852622"/>
            </a:xfrm>
          </p:grpSpPr>
          <p:sp>
            <p:nvSpPr>
              <p:cNvPr id="375" name="loss 1"/>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1</a:t>
                </a:r>
              </a:p>
            </p:txBody>
          </p:sp>
          <p:sp>
            <p:nvSpPr>
              <p:cNvPr id="376" name="Line"/>
              <p:cNvSpPr/>
              <p:nvPr/>
            </p:nvSpPr>
            <p:spPr>
              <a:xfrm flipH="1">
                <a:off x="4322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77" name="Line"/>
              <p:cNvSpPr/>
              <p:nvPr/>
            </p:nvSpPr>
            <p:spPr>
              <a:xfrm flipH="1" flipV="1">
                <a:off x="4322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2" name="Group"/>
            <p:cNvGrpSpPr/>
            <p:nvPr/>
          </p:nvGrpSpPr>
          <p:grpSpPr>
            <a:xfrm>
              <a:off x="5374081" y="6431995"/>
              <a:ext cx="902812" cy="852624"/>
              <a:chOff x="0" y="0"/>
              <a:chExt cx="902811" cy="852622"/>
            </a:xfrm>
          </p:grpSpPr>
          <p:sp>
            <p:nvSpPr>
              <p:cNvPr id="379" name="loss 2"/>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2</a:t>
                </a:r>
              </a:p>
            </p:txBody>
          </p:sp>
          <p:sp>
            <p:nvSpPr>
              <p:cNvPr id="380"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1"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6" name="Group"/>
            <p:cNvGrpSpPr/>
            <p:nvPr/>
          </p:nvGrpSpPr>
          <p:grpSpPr>
            <a:xfrm>
              <a:off x="7660081" y="6431995"/>
              <a:ext cx="902812" cy="852624"/>
              <a:chOff x="0" y="0"/>
              <a:chExt cx="902811" cy="852622"/>
            </a:xfrm>
          </p:grpSpPr>
          <p:sp>
            <p:nvSpPr>
              <p:cNvPr id="383" name="loss 3"/>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3</a:t>
                </a:r>
              </a:p>
            </p:txBody>
          </p:sp>
          <p:sp>
            <p:nvSpPr>
              <p:cNvPr id="384"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5"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0" name="Group"/>
            <p:cNvGrpSpPr/>
            <p:nvPr/>
          </p:nvGrpSpPr>
          <p:grpSpPr>
            <a:xfrm>
              <a:off x="9946081" y="6431995"/>
              <a:ext cx="902812" cy="852624"/>
              <a:chOff x="0" y="0"/>
              <a:chExt cx="902811" cy="852622"/>
            </a:xfrm>
          </p:grpSpPr>
          <p:sp>
            <p:nvSpPr>
              <p:cNvPr id="387" name="loss 4"/>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4</a:t>
                </a:r>
              </a:p>
            </p:txBody>
          </p:sp>
          <p:sp>
            <p:nvSpPr>
              <p:cNvPr id="388"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9"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6" name="Group"/>
            <p:cNvGrpSpPr/>
            <p:nvPr/>
          </p:nvGrpSpPr>
          <p:grpSpPr>
            <a:xfrm>
              <a:off x="3999297" y="6927294"/>
              <a:ext cx="6104241" cy="1732775"/>
              <a:chOff x="0" y="0"/>
              <a:chExt cx="6104239" cy="1732773"/>
            </a:xfrm>
          </p:grpSpPr>
          <p:sp>
            <p:nvSpPr>
              <p:cNvPr id="391" name="Line"/>
              <p:cNvSpPr/>
              <p:nvPr/>
            </p:nvSpPr>
            <p:spPr>
              <a:xfrm rot="1248739">
                <a:off x="-21729" y="528776"/>
                <a:ext cx="3057081"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2" name="Line"/>
              <p:cNvSpPr/>
              <p:nvPr/>
            </p:nvSpPr>
            <p:spPr>
              <a:xfrm>
                <a:off x="2378519" y="0"/>
                <a:ext cx="628002" cy="109189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3" name="Line"/>
              <p:cNvSpPr/>
              <p:nvPr/>
            </p:nvSpPr>
            <p:spPr>
              <a:xfrm flipH="1">
                <a:off x="3089406" y="-1"/>
                <a:ext cx="559115" cy="109075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4" name="Line"/>
              <p:cNvSpPr/>
              <p:nvPr/>
            </p:nvSpPr>
            <p:spPr>
              <a:xfrm rot="9572776">
                <a:off x="3007872" y="528004"/>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5" name="sum"/>
              <p:cNvSpPr/>
              <p:nvPr/>
            </p:nvSpPr>
            <p:spPr>
              <a:xfrm>
                <a:off x="2336233" y="11183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sum</a:t>
                </a:r>
              </a:p>
            </p:txBody>
          </p:sp>
        </p:grpSp>
        <p:grpSp>
          <p:nvGrpSpPr>
            <p:cNvPr id="399" name="Group"/>
            <p:cNvGrpSpPr/>
            <p:nvPr/>
          </p:nvGrpSpPr>
          <p:grpSpPr>
            <a:xfrm>
              <a:off x="7749417" y="8059191"/>
              <a:ext cx="1704064" cy="471834"/>
              <a:chOff x="0" y="-968"/>
              <a:chExt cx="1704061" cy="471833"/>
            </a:xfrm>
          </p:grpSpPr>
          <p:sp>
            <p:nvSpPr>
              <p:cNvPr id="397" name="total loss"/>
              <p:cNvSpPr txBox="1"/>
              <p:nvPr/>
            </p:nvSpPr>
            <p:spPr>
              <a:xfrm>
                <a:off x="393162" y="-968"/>
                <a:ext cx="131089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total loss</a:t>
                </a:r>
              </a:p>
            </p:txBody>
          </p:sp>
          <p:sp>
            <p:nvSpPr>
              <p:cNvPr id="398" name="Line"/>
              <p:cNvSpPr/>
              <p:nvPr/>
            </p:nvSpPr>
            <p:spPr>
              <a:xfrm>
                <a:off x="0" y="251435"/>
                <a:ext cx="38194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2668436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rameter Tying"/>
          <p:cNvSpPr txBox="1">
            <a:spLocks noGrp="1"/>
          </p:cNvSpPr>
          <p:nvPr>
            <p:ph type="title"/>
          </p:nvPr>
        </p:nvSpPr>
        <p:spPr>
          <a:prstGeom prst="rect">
            <a:avLst/>
          </a:prstGeom>
        </p:spPr>
        <p:txBody>
          <a:bodyPr/>
          <a:lstStyle/>
          <a:p>
            <a:r>
              <a:rPr dirty="0"/>
              <a:t>Parameter Tying</a:t>
            </a:r>
          </a:p>
        </p:txBody>
      </p:sp>
      <p:sp>
        <p:nvSpPr>
          <p:cNvPr id="517" name="Line"/>
          <p:cNvSpPr/>
          <p:nvPr/>
        </p:nvSpPr>
        <p:spPr>
          <a:xfrm rot="9397049">
            <a:off x="1444787" y="2015280"/>
            <a:ext cx="3196913" cy="699116"/>
          </a:xfrm>
          <a:custGeom>
            <a:avLst/>
            <a:gdLst/>
            <a:ahLst/>
            <a:cxnLst>
              <a:cxn ang="0">
                <a:pos x="wd2" y="hd2"/>
              </a:cxn>
              <a:cxn ang="5400000">
                <a:pos x="wd2" y="hd2"/>
              </a:cxn>
              <a:cxn ang="10800000">
                <a:pos x="wd2" y="hd2"/>
              </a:cxn>
              <a:cxn ang="16200000">
                <a:pos x="wd2" y="hd2"/>
              </a:cxn>
            </a:cxnLst>
            <a:rect l="0" t="0" r="r" b="b"/>
            <a:pathLst>
              <a:path w="21600" h="21269" extrusionOk="0">
                <a:moveTo>
                  <a:pt x="0" y="0"/>
                </a:moveTo>
                <a:cubicBezTo>
                  <a:pt x="2713" y="2295"/>
                  <a:pt x="5322" y="5991"/>
                  <a:pt x="7792" y="10932"/>
                </a:cubicBezTo>
                <a:cubicBezTo>
                  <a:pt x="10109" y="15570"/>
                  <a:pt x="12437" y="21600"/>
                  <a:pt x="15071" y="21255"/>
                </a:cubicBezTo>
                <a:cubicBezTo>
                  <a:pt x="18008" y="20871"/>
                  <a:pt x="20598" y="12435"/>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3" name="Group 2">
            <a:extLst>
              <a:ext uri="{FF2B5EF4-FFF2-40B4-BE49-F238E27FC236}">
                <a16:creationId xmlns:a16="http://schemas.microsoft.com/office/drawing/2014/main" id="{E13869F3-AD88-764E-98F3-25EDE1996B96}"/>
              </a:ext>
            </a:extLst>
          </p:cNvPr>
          <p:cNvGrpSpPr/>
          <p:nvPr/>
        </p:nvGrpSpPr>
        <p:grpSpPr>
          <a:xfrm>
            <a:off x="699587" y="1602336"/>
            <a:ext cx="7147071" cy="4843963"/>
            <a:chOff x="994968" y="2278877"/>
            <a:chExt cx="10164724" cy="6889192"/>
          </a:xfrm>
        </p:grpSpPr>
        <p:sp>
          <p:nvSpPr>
            <p:cNvPr id="516" name="Parameters are shared! Derivatives are accumulated."/>
            <p:cNvSpPr txBox="1"/>
            <p:nvPr/>
          </p:nvSpPr>
          <p:spPr>
            <a:xfrm>
              <a:off x="994968" y="2278877"/>
              <a:ext cx="947869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pPr algn="ctr"/>
              <a:r>
                <a:rPr sz="2400" dirty="0"/>
                <a:t>Parameters are shared! Derivatives are accumulated.</a:t>
              </a:r>
            </a:p>
          </p:txBody>
        </p:sp>
        <p:grpSp>
          <p:nvGrpSpPr>
            <p:cNvPr id="2" name="Group 1">
              <a:extLst>
                <a:ext uri="{FF2B5EF4-FFF2-40B4-BE49-F238E27FC236}">
                  <a16:creationId xmlns:a16="http://schemas.microsoft.com/office/drawing/2014/main" id="{749D443D-276C-B949-83DE-FD997EDC84E6}"/>
                </a:ext>
              </a:extLst>
            </p:cNvPr>
            <p:cNvGrpSpPr/>
            <p:nvPr/>
          </p:nvGrpSpPr>
          <p:grpSpPr>
            <a:xfrm>
              <a:off x="1182285" y="2917421"/>
              <a:ext cx="9977407" cy="6250648"/>
              <a:chOff x="1182285" y="2917421"/>
              <a:chExt cx="9977407" cy="6250648"/>
            </a:xfrm>
          </p:grpSpPr>
          <p:sp>
            <p:nvSpPr>
              <p:cNvPr id="402" name="I"/>
              <p:cNvSpPr txBox="1"/>
              <p:nvPr/>
            </p:nvSpPr>
            <p:spPr>
              <a:xfrm>
                <a:off x="3374690" y="3194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403" name="hate"/>
              <p:cNvSpPr txBox="1"/>
              <p:nvPr/>
            </p:nvSpPr>
            <p:spPr>
              <a:xfrm>
                <a:off x="5152386" y="3194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404" name="this"/>
              <p:cNvSpPr txBox="1"/>
              <p:nvPr/>
            </p:nvSpPr>
            <p:spPr>
              <a:xfrm>
                <a:off x="7527540" y="3194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405" name="movie"/>
              <p:cNvSpPr txBox="1"/>
              <p:nvPr/>
            </p:nvSpPr>
            <p:spPr>
              <a:xfrm>
                <a:off x="9559565" y="3194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movie</a:t>
                </a:r>
              </a:p>
            </p:txBody>
          </p:sp>
          <p:sp>
            <p:nvSpPr>
              <p:cNvPr id="406" name="Rectangle"/>
              <p:cNvSpPr/>
              <p:nvPr/>
            </p:nvSpPr>
            <p:spPr>
              <a:xfrm>
                <a:off x="1190915" y="4662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07" name="Circle"/>
              <p:cNvSpPr/>
              <p:nvPr/>
            </p:nvSpPr>
            <p:spPr>
              <a:xfrm>
                <a:off x="1182285" y="4672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8" name="Circle"/>
              <p:cNvSpPr/>
              <p:nvPr/>
            </p:nvSpPr>
            <p:spPr>
              <a:xfrm>
                <a:off x="1182285" y="4956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9" name="Circle"/>
              <p:cNvSpPr/>
              <p:nvPr/>
            </p:nvSpPr>
            <p:spPr>
              <a:xfrm>
                <a:off x="1182285" y="5241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1" name="Line"/>
              <p:cNvSpPr/>
              <p:nvPr/>
            </p:nvSpPr>
            <p:spPr>
              <a:xfrm flipH="1">
                <a:off x="2477118" y="4472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2" name="Line"/>
              <p:cNvSpPr/>
              <p:nvPr/>
            </p:nvSpPr>
            <p:spPr>
              <a:xfrm>
                <a:off x="1503763" y="5107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3" name="RNN"/>
              <p:cNvSpPr/>
              <p:nvPr/>
            </p:nvSpPr>
            <p:spPr>
              <a:xfrm>
                <a:off x="19141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18" name="Group"/>
              <p:cNvGrpSpPr/>
              <p:nvPr/>
            </p:nvGrpSpPr>
            <p:grpSpPr>
              <a:xfrm>
                <a:off x="3468286" y="4662428"/>
                <a:ext cx="282339" cy="891053"/>
                <a:chOff x="0" y="0"/>
                <a:chExt cx="282337" cy="891050"/>
              </a:xfrm>
            </p:grpSpPr>
            <p:sp>
              <p:nvSpPr>
                <p:cNvPr id="414"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1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0" name="Line"/>
              <p:cNvSpPr/>
              <p:nvPr/>
            </p:nvSpPr>
            <p:spPr>
              <a:xfrm flipH="1">
                <a:off x="4686918" y="4471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1" name="Line"/>
              <p:cNvSpPr/>
              <p:nvPr/>
            </p:nvSpPr>
            <p:spPr>
              <a:xfrm>
                <a:off x="3713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2" name="RNN"/>
              <p:cNvSpPr/>
              <p:nvPr/>
            </p:nvSpPr>
            <p:spPr>
              <a:xfrm>
                <a:off x="4123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27" name="Group"/>
              <p:cNvGrpSpPr/>
              <p:nvPr/>
            </p:nvGrpSpPr>
            <p:grpSpPr>
              <a:xfrm>
                <a:off x="5678086" y="4662428"/>
                <a:ext cx="282339" cy="891053"/>
                <a:chOff x="0" y="0"/>
                <a:chExt cx="282337" cy="891050"/>
              </a:xfrm>
            </p:grpSpPr>
            <p:sp>
              <p:nvSpPr>
                <p:cNvPr id="423"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9" name="Line"/>
              <p:cNvSpPr/>
              <p:nvPr/>
            </p:nvSpPr>
            <p:spPr>
              <a:xfrm flipH="1">
                <a:off x="6972918" y="4473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0" name="Line"/>
              <p:cNvSpPr/>
              <p:nvPr/>
            </p:nvSpPr>
            <p:spPr>
              <a:xfrm>
                <a:off x="5999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1" name="RNN"/>
              <p:cNvSpPr/>
              <p:nvPr/>
            </p:nvSpPr>
            <p:spPr>
              <a:xfrm>
                <a:off x="6409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436" name="Group"/>
              <p:cNvGrpSpPr/>
              <p:nvPr/>
            </p:nvGrpSpPr>
            <p:grpSpPr>
              <a:xfrm>
                <a:off x="7964086" y="4662427"/>
                <a:ext cx="282339" cy="891054"/>
                <a:chOff x="0" y="0"/>
                <a:chExt cx="282337" cy="891051"/>
              </a:xfrm>
            </p:grpSpPr>
            <p:sp>
              <p:nvSpPr>
                <p:cNvPr id="4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38" name="Line"/>
              <p:cNvSpPr/>
              <p:nvPr/>
            </p:nvSpPr>
            <p:spPr>
              <a:xfrm flipH="1">
                <a:off x="9246218" y="4473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9" name="Line"/>
              <p:cNvSpPr/>
              <p:nvPr/>
            </p:nvSpPr>
            <p:spPr>
              <a:xfrm>
                <a:off x="82728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40" name="RNN"/>
              <p:cNvSpPr/>
              <p:nvPr/>
            </p:nvSpPr>
            <p:spPr>
              <a:xfrm>
                <a:off x="86832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45" name="Group"/>
              <p:cNvGrpSpPr/>
              <p:nvPr/>
            </p:nvGrpSpPr>
            <p:grpSpPr>
              <a:xfrm>
                <a:off x="10237386" y="4662428"/>
                <a:ext cx="282339" cy="891053"/>
                <a:chOff x="0" y="0"/>
                <a:chExt cx="282337" cy="891050"/>
              </a:xfrm>
            </p:grpSpPr>
            <p:sp>
              <p:nvSpPr>
                <p:cNvPr id="441"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452" name="Group"/>
              <p:cNvGrpSpPr/>
              <p:nvPr/>
            </p:nvGrpSpPr>
            <p:grpSpPr>
              <a:xfrm rot="16200000">
                <a:off x="10067128" y="3736535"/>
                <a:ext cx="282341" cy="1171035"/>
                <a:chOff x="0" y="-1"/>
                <a:chExt cx="282338" cy="1171035"/>
              </a:xfrm>
            </p:grpSpPr>
            <p:sp>
              <p:nvSpPr>
                <p:cNvPr id="447"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8"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9"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0"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53" name="Line"/>
              <p:cNvSpPr/>
              <p:nvPr/>
            </p:nvSpPr>
            <p:spPr>
              <a:xfrm flipH="1">
                <a:off x="10208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0" name="Group"/>
              <p:cNvGrpSpPr/>
              <p:nvPr/>
            </p:nvGrpSpPr>
            <p:grpSpPr>
              <a:xfrm rot="16200000">
                <a:off x="7781128" y="3736535"/>
                <a:ext cx="282341" cy="1171035"/>
                <a:chOff x="0" y="-1"/>
                <a:chExt cx="282338" cy="1171035"/>
              </a:xfrm>
            </p:grpSpPr>
            <p:sp>
              <p:nvSpPr>
                <p:cNvPr id="455"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6"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7"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8"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1" name="Line"/>
              <p:cNvSpPr/>
              <p:nvPr/>
            </p:nvSpPr>
            <p:spPr>
              <a:xfrm flipH="1">
                <a:off x="7922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8" name="Group"/>
              <p:cNvGrpSpPr/>
              <p:nvPr/>
            </p:nvGrpSpPr>
            <p:grpSpPr>
              <a:xfrm rot="16200000">
                <a:off x="5495128" y="3736535"/>
                <a:ext cx="282341" cy="1171035"/>
                <a:chOff x="0" y="-1"/>
                <a:chExt cx="282338" cy="1171035"/>
              </a:xfrm>
            </p:grpSpPr>
            <p:sp>
              <p:nvSpPr>
                <p:cNvPr id="463"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64"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5"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6"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7"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9" name="Line"/>
              <p:cNvSpPr/>
              <p:nvPr/>
            </p:nvSpPr>
            <p:spPr>
              <a:xfrm flipH="1">
                <a:off x="5636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76" name="Group"/>
              <p:cNvGrpSpPr/>
              <p:nvPr/>
            </p:nvGrpSpPr>
            <p:grpSpPr>
              <a:xfrm rot="16200000">
                <a:off x="3336128" y="3736535"/>
                <a:ext cx="282341" cy="1171035"/>
                <a:chOff x="0" y="-1"/>
                <a:chExt cx="282338" cy="1171035"/>
              </a:xfrm>
            </p:grpSpPr>
            <p:sp>
              <p:nvSpPr>
                <p:cNvPr id="471"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72"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3"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4"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77" name="Line"/>
              <p:cNvSpPr/>
              <p:nvPr/>
            </p:nvSpPr>
            <p:spPr>
              <a:xfrm flipH="1">
                <a:off x="3477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79" name="Line"/>
              <p:cNvSpPr/>
              <p:nvPr/>
            </p:nvSpPr>
            <p:spPr>
              <a:xfrm>
                <a:off x="35965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0" name="predict"/>
              <p:cNvSpPr/>
              <p:nvPr/>
            </p:nvSpPr>
            <p:spPr>
              <a:xfrm>
                <a:off x="29065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1" name="prediction 1"/>
              <p:cNvSpPr txBox="1"/>
              <p:nvPr/>
            </p:nvSpPr>
            <p:spPr>
              <a:xfrm>
                <a:off x="27520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482" name="Line"/>
              <p:cNvSpPr/>
              <p:nvPr/>
            </p:nvSpPr>
            <p:spPr>
              <a:xfrm>
                <a:off x="5819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3" name="predict"/>
              <p:cNvSpPr/>
              <p:nvPr/>
            </p:nvSpPr>
            <p:spPr>
              <a:xfrm>
                <a:off x="5129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4" name="Line"/>
              <p:cNvSpPr/>
              <p:nvPr/>
            </p:nvSpPr>
            <p:spPr>
              <a:xfrm>
                <a:off x="8105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5" name="predict"/>
              <p:cNvSpPr/>
              <p:nvPr/>
            </p:nvSpPr>
            <p:spPr>
              <a:xfrm>
                <a:off x="7415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6" name="Line"/>
              <p:cNvSpPr/>
              <p:nvPr/>
            </p:nvSpPr>
            <p:spPr>
              <a:xfrm>
                <a:off x="10391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7" name="predict"/>
              <p:cNvSpPr/>
              <p:nvPr/>
            </p:nvSpPr>
            <p:spPr>
              <a:xfrm>
                <a:off x="9701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8" name="loss 1"/>
              <p:cNvSpPr txBox="1"/>
              <p:nvPr/>
            </p:nvSpPr>
            <p:spPr>
              <a:xfrm>
                <a:off x="31642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1</a:t>
                </a:r>
              </a:p>
            </p:txBody>
          </p:sp>
          <p:sp>
            <p:nvSpPr>
              <p:cNvPr id="489" name="loss 2"/>
              <p:cNvSpPr txBox="1"/>
              <p:nvPr/>
            </p:nvSpPr>
            <p:spPr>
              <a:xfrm>
                <a:off x="5374082"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2</a:t>
                </a:r>
              </a:p>
            </p:txBody>
          </p:sp>
          <p:sp>
            <p:nvSpPr>
              <p:cNvPr id="490" name="loss 3"/>
              <p:cNvSpPr txBox="1"/>
              <p:nvPr/>
            </p:nvSpPr>
            <p:spPr>
              <a:xfrm>
                <a:off x="7660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3</a:t>
                </a:r>
              </a:p>
            </p:txBody>
          </p:sp>
          <p:sp>
            <p:nvSpPr>
              <p:cNvPr id="491" name="loss 4"/>
              <p:cNvSpPr txBox="1"/>
              <p:nvPr/>
            </p:nvSpPr>
            <p:spPr>
              <a:xfrm>
                <a:off x="9946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4</a:t>
                </a:r>
              </a:p>
            </p:txBody>
          </p:sp>
          <p:sp>
            <p:nvSpPr>
              <p:cNvPr id="492" name="prediction 2"/>
              <p:cNvSpPr txBox="1"/>
              <p:nvPr/>
            </p:nvSpPr>
            <p:spPr>
              <a:xfrm>
                <a:off x="50126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493" name="prediction 3"/>
              <p:cNvSpPr txBox="1"/>
              <p:nvPr/>
            </p:nvSpPr>
            <p:spPr>
              <a:xfrm>
                <a:off x="72097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494" name="prediction 4"/>
              <p:cNvSpPr txBox="1"/>
              <p:nvPr/>
            </p:nvSpPr>
            <p:spPr>
              <a:xfrm>
                <a:off x="94703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sp>
            <p:nvSpPr>
              <p:cNvPr id="495" name="label 1"/>
              <p:cNvSpPr txBox="1"/>
              <p:nvPr/>
            </p:nvSpPr>
            <p:spPr>
              <a:xfrm>
                <a:off x="31049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1</a:t>
                </a:r>
              </a:p>
            </p:txBody>
          </p:sp>
          <p:sp>
            <p:nvSpPr>
              <p:cNvPr id="496" name="label 2"/>
              <p:cNvSpPr txBox="1"/>
              <p:nvPr/>
            </p:nvSpPr>
            <p:spPr>
              <a:xfrm>
                <a:off x="53655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2</a:t>
                </a:r>
              </a:p>
            </p:txBody>
          </p:sp>
          <p:sp>
            <p:nvSpPr>
              <p:cNvPr id="497" name="label 3"/>
              <p:cNvSpPr txBox="1"/>
              <p:nvPr/>
            </p:nvSpPr>
            <p:spPr>
              <a:xfrm>
                <a:off x="75626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3</a:t>
                </a:r>
              </a:p>
            </p:txBody>
          </p:sp>
          <p:sp>
            <p:nvSpPr>
              <p:cNvPr id="498" name="label 4"/>
              <p:cNvSpPr txBox="1"/>
              <p:nvPr/>
            </p:nvSpPr>
            <p:spPr>
              <a:xfrm>
                <a:off x="98232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dirty="0"/>
                  <a:t>label 4</a:t>
                </a:r>
              </a:p>
            </p:txBody>
          </p:sp>
          <p:sp>
            <p:nvSpPr>
              <p:cNvPr id="499" name="Line"/>
              <p:cNvSpPr/>
              <p:nvPr/>
            </p:nvSpPr>
            <p:spPr>
              <a:xfrm flipH="1">
                <a:off x="3596516" y="6939994"/>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0" name="Line"/>
              <p:cNvSpPr/>
              <p:nvPr/>
            </p:nvSpPr>
            <p:spPr>
              <a:xfrm>
                <a:off x="5819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1" name="Line"/>
              <p:cNvSpPr/>
              <p:nvPr/>
            </p:nvSpPr>
            <p:spPr>
              <a:xfrm>
                <a:off x="8105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2" name="Line"/>
              <p:cNvSpPr/>
              <p:nvPr/>
            </p:nvSpPr>
            <p:spPr>
              <a:xfrm>
                <a:off x="10391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4" name="Line"/>
              <p:cNvSpPr/>
              <p:nvPr/>
            </p:nvSpPr>
            <p:spPr>
              <a:xfrm rot="10800000">
                <a:off x="3596516" y="7524193"/>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5" name="Line"/>
              <p:cNvSpPr/>
              <p:nvPr/>
            </p:nvSpPr>
            <p:spPr>
              <a:xfrm rot="10800000" flipH="1">
                <a:off x="5819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6" name="Line"/>
              <p:cNvSpPr/>
              <p:nvPr/>
            </p:nvSpPr>
            <p:spPr>
              <a:xfrm rot="10800000" flipH="1">
                <a:off x="8105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7" name="Line"/>
              <p:cNvSpPr/>
              <p:nvPr/>
            </p:nvSpPr>
            <p:spPr>
              <a:xfrm rot="10800000" flipH="1">
                <a:off x="10391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9" name="Line"/>
              <p:cNvSpPr/>
              <p:nvPr/>
            </p:nvSpPr>
            <p:spPr>
              <a:xfrm rot="1248739">
                <a:off x="3977569" y="7964071"/>
                <a:ext cx="3057080"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0" name="Line"/>
              <p:cNvSpPr/>
              <p:nvPr/>
            </p:nvSpPr>
            <p:spPr>
              <a:xfrm>
                <a:off x="6377817" y="7435295"/>
                <a:ext cx="628002" cy="109189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1" name="Line"/>
              <p:cNvSpPr/>
              <p:nvPr/>
            </p:nvSpPr>
            <p:spPr>
              <a:xfrm flipH="1">
                <a:off x="7088704" y="7435294"/>
                <a:ext cx="559114" cy="1090755"/>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2" name="Line"/>
              <p:cNvSpPr/>
              <p:nvPr/>
            </p:nvSpPr>
            <p:spPr>
              <a:xfrm rot="9572776">
                <a:off x="7007170" y="7963299"/>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3" name="sum"/>
              <p:cNvSpPr/>
              <p:nvPr/>
            </p:nvSpPr>
            <p:spPr>
              <a:xfrm>
                <a:off x="6335531" y="85536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sum</a:t>
                </a:r>
              </a:p>
            </p:txBody>
          </p:sp>
          <p:sp>
            <p:nvSpPr>
              <p:cNvPr id="514" name="total loss"/>
              <p:cNvSpPr txBox="1"/>
              <p:nvPr/>
            </p:nvSpPr>
            <p:spPr>
              <a:xfrm>
                <a:off x="8142580" y="8567193"/>
                <a:ext cx="1310901"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total loss</a:t>
                </a:r>
              </a:p>
            </p:txBody>
          </p:sp>
          <p:sp>
            <p:nvSpPr>
              <p:cNvPr id="515" name="Line"/>
              <p:cNvSpPr/>
              <p:nvPr/>
            </p:nvSpPr>
            <p:spPr>
              <a:xfrm>
                <a:off x="7749417" y="8819594"/>
                <a:ext cx="381948" cy="1"/>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8" name="Line"/>
              <p:cNvSpPr/>
              <p:nvPr/>
            </p:nvSpPr>
            <p:spPr>
              <a:xfrm rot="8237046">
                <a:off x="4030284" y="3137435"/>
                <a:ext cx="2667885" cy="789618"/>
              </a:xfrm>
              <a:custGeom>
                <a:avLst/>
                <a:gdLst/>
                <a:ahLst/>
                <a:cxnLst>
                  <a:cxn ang="0">
                    <a:pos x="wd2" y="hd2"/>
                  </a:cxn>
                  <a:cxn ang="5400000">
                    <a:pos x="wd2" y="hd2"/>
                  </a:cxn>
                  <a:cxn ang="10800000">
                    <a:pos x="wd2" y="hd2"/>
                  </a:cxn>
                  <a:cxn ang="16200000">
                    <a:pos x="wd2" y="hd2"/>
                  </a:cxn>
                </a:cxnLst>
                <a:rect l="0" t="0" r="r" b="b"/>
                <a:pathLst>
                  <a:path w="21600" h="20808" extrusionOk="0">
                    <a:moveTo>
                      <a:pt x="0" y="0"/>
                    </a:moveTo>
                    <a:cubicBezTo>
                      <a:pt x="1664" y="1100"/>
                      <a:pt x="3222" y="3313"/>
                      <a:pt x="4587" y="6455"/>
                    </a:cubicBezTo>
                    <a:cubicBezTo>
                      <a:pt x="6816" y="11589"/>
                      <a:pt x="8636" y="19341"/>
                      <a:pt x="11376" y="20615"/>
                    </a:cubicBezTo>
                    <a:cubicBezTo>
                      <a:pt x="13494" y="21600"/>
                      <a:pt x="15436" y="18661"/>
                      <a:pt x="17075" y="14998"/>
                    </a:cubicBezTo>
                    <a:cubicBezTo>
                      <a:pt x="18817" y="11105"/>
                      <a:pt x="20362" y="6100"/>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9" name="Line"/>
              <p:cNvSpPr/>
              <p:nvPr/>
            </p:nvSpPr>
            <p:spPr>
              <a:xfrm>
                <a:off x="6612132" y="2917421"/>
                <a:ext cx="377643" cy="1803132"/>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
        <p:nvSpPr>
          <p:cNvPr id="520" name="Line"/>
          <p:cNvSpPr/>
          <p:nvPr/>
        </p:nvSpPr>
        <p:spPr>
          <a:xfrm rot="2050139">
            <a:off x="4642816" y="2071939"/>
            <a:ext cx="2177300" cy="646605"/>
          </a:xfrm>
          <a:custGeom>
            <a:avLst/>
            <a:gdLst/>
            <a:ahLst/>
            <a:cxnLst>
              <a:cxn ang="0">
                <a:pos x="wd2" y="hd2"/>
              </a:cxn>
              <a:cxn ang="5400000">
                <a:pos x="wd2" y="hd2"/>
              </a:cxn>
              <a:cxn ang="10800000">
                <a:pos x="wd2" y="hd2"/>
              </a:cxn>
              <a:cxn ang="16200000">
                <a:pos x="wd2" y="hd2"/>
              </a:cxn>
            </a:cxnLst>
            <a:rect l="0" t="0" r="r" b="b"/>
            <a:pathLst>
              <a:path w="21600" h="21391" extrusionOk="0">
                <a:moveTo>
                  <a:pt x="0" y="21391"/>
                </a:moveTo>
                <a:cubicBezTo>
                  <a:pt x="2252" y="20770"/>
                  <a:pt x="4398" y="18128"/>
                  <a:pt x="6223" y="13803"/>
                </a:cubicBezTo>
                <a:cubicBezTo>
                  <a:pt x="8492" y="8425"/>
                  <a:pt x="10539" y="259"/>
                  <a:pt x="13331" y="6"/>
                </a:cubicBezTo>
                <a:cubicBezTo>
                  <a:pt x="15703" y="-209"/>
                  <a:pt x="17543" y="5122"/>
                  <a:pt x="19213" y="11315"/>
                </a:cubicBezTo>
                <a:cubicBezTo>
                  <a:pt x="20072" y="14503"/>
                  <a:pt x="20869" y="17864"/>
                  <a:pt x="21600" y="21391"/>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Tree>
    <p:extLst>
      <p:ext uri="{BB962C8B-B14F-4D97-AF65-F5344CB8AC3E}">
        <p14:creationId xmlns:p14="http://schemas.microsoft.com/office/powerpoint/2010/main" val="4278747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2417638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What Can RNNs Do?"/>
          <p:cNvSpPr txBox="1">
            <a:spLocks noGrp="1"/>
          </p:cNvSpPr>
          <p:nvPr>
            <p:ph type="title"/>
          </p:nvPr>
        </p:nvSpPr>
        <p:spPr>
          <a:prstGeom prst="rect">
            <a:avLst/>
          </a:prstGeom>
        </p:spPr>
        <p:txBody>
          <a:bodyPr/>
          <a:lstStyle/>
          <a:p>
            <a:r>
              <a:rPr dirty="0"/>
              <a:t>What Can RNNs Do?</a:t>
            </a:r>
          </a:p>
        </p:txBody>
      </p:sp>
      <p:sp>
        <p:nvSpPr>
          <p:cNvPr id="524" name="Represent a sentence…"/>
          <p:cNvSpPr txBox="1">
            <a:spLocks noGrp="1"/>
          </p:cNvSpPr>
          <p:nvPr>
            <p:ph idx="1"/>
          </p:nvPr>
        </p:nvSpPr>
        <p:spPr>
          <a:prstGeom prst="rect">
            <a:avLst/>
          </a:prstGeom>
        </p:spPr>
        <p:txBody>
          <a:bodyPr>
            <a:normAutofit/>
          </a:bodyPr>
          <a:lstStyle/>
          <a:p>
            <a:r>
              <a:rPr sz="2400" dirty="0"/>
              <a:t>Represent a sentence</a:t>
            </a:r>
          </a:p>
          <a:p>
            <a:pPr lvl="1"/>
            <a:r>
              <a:rPr sz="2400" dirty="0"/>
              <a:t>Read whole sentence, make a prediction</a:t>
            </a:r>
          </a:p>
          <a:p>
            <a:r>
              <a:rPr sz="2400" dirty="0"/>
              <a:t>Represent a context within a sentence</a:t>
            </a:r>
          </a:p>
          <a:p>
            <a:pPr lvl="1"/>
            <a:r>
              <a:rPr sz="2400" dirty="0"/>
              <a:t>Read context up until that point</a:t>
            </a:r>
          </a:p>
        </p:txBody>
      </p:sp>
    </p:spTree>
    <p:extLst>
      <p:ext uri="{BB962C8B-B14F-4D97-AF65-F5344CB8AC3E}">
        <p14:creationId xmlns:p14="http://schemas.microsoft.com/office/powerpoint/2010/main" val="21199244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Representing Sentences"/>
          <p:cNvSpPr txBox="1">
            <a:spLocks noGrp="1"/>
          </p:cNvSpPr>
          <p:nvPr>
            <p:ph type="title"/>
          </p:nvPr>
        </p:nvSpPr>
        <p:spPr>
          <a:prstGeom prst="rect">
            <a:avLst/>
          </a:prstGeom>
        </p:spPr>
        <p:txBody>
          <a:bodyPr>
            <a:normAutofit/>
          </a:bodyPr>
          <a:lstStyle>
            <a:lvl1pPr defTabSz="572516">
              <a:defRPr sz="7840"/>
            </a:lvl1pPr>
          </a:lstStyle>
          <a:p>
            <a:r>
              <a:rPr sz="4800" dirty="0"/>
              <a:t>Representing Sentences</a:t>
            </a:r>
          </a:p>
        </p:txBody>
      </p:sp>
      <p:grpSp>
        <p:nvGrpSpPr>
          <p:cNvPr id="3" name="Group 2">
            <a:extLst>
              <a:ext uri="{FF2B5EF4-FFF2-40B4-BE49-F238E27FC236}">
                <a16:creationId xmlns:a16="http://schemas.microsoft.com/office/drawing/2014/main" id="{8BFC196D-CFDA-C24C-B5B2-6E05CEF4148D}"/>
              </a:ext>
            </a:extLst>
          </p:cNvPr>
          <p:cNvGrpSpPr/>
          <p:nvPr/>
        </p:nvGrpSpPr>
        <p:grpSpPr>
          <a:xfrm>
            <a:off x="831295" y="1799324"/>
            <a:ext cx="6969917" cy="2636358"/>
            <a:chOff x="1182285" y="2559040"/>
            <a:chExt cx="9912771" cy="3749487"/>
          </a:xfrm>
        </p:grpSpPr>
        <p:sp>
          <p:nvSpPr>
            <p:cNvPr id="527" name="I"/>
            <p:cNvSpPr txBox="1"/>
            <p:nvPr/>
          </p:nvSpPr>
          <p:spPr>
            <a:xfrm>
              <a:off x="3374690" y="2559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528" name="hate"/>
            <p:cNvSpPr txBox="1"/>
            <p:nvPr/>
          </p:nvSpPr>
          <p:spPr>
            <a:xfrm>
              <a:off x="5152386" y="2559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529" name="this"/>
            <p:cNvSpPr txBox="1"/>
            <p:nvPr/>
          </p:nvSpPr>
          <p:spPr>
            <a:xfrm>
              <a:off x="7527539" y="2559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530" name="movie"/>
            <p:cNvSpPr txBox="1"/>
            <p:nvPr/>
          </p:nvSpPr>
          <p:spPr>
            <a:xfrm>
              <a:off x="9559565" y="2559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sp>
          <p:nvSpPr>
            <p:cNvPr id="531" name="Rectangle"/>
            <p:cNvSpPr/>
            <p:nvPr/>
          </p:nvSpPr>
          <p:spPr>
            <a:xfrm>
              <a:off x="1190915" y="4027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2" name="Circle"/>
            <p:cNvSpPr/>
            <p:nvPr/>
          </p:nvSpPr>
          <p:spPr>
            <a:xfrm>
              <a:off x="1182285" y="4037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3" name="Circle"/>
            <p:cNvSpPr/>
            <p:nvPr/>
          </p:nvSpPr>
          <p:spPr>
            <a:xfrm>
              <a:off x="1182285" y="4321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4" name="Circle"/>
            <p:cNvSpPr/>
            <p:nvPr/>
          </p:nvSpPr>
          <p:spPr>
            <a:xfrm>
              <a:off x="1182285" y="4606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6" name="Line"/>
            <p:cNvSpPr/>
            <p:nvPr/>
          </p:nvSpPr>
          <p:spPr>
            <a:xfrm flipH="1">
              <a:off x="2477118" y="3837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7" name="Line"/>
            <p:cNvSpPr/>
            <p:nvPr/>
          </p:nvSpPr>
          <p:spPr>
            <a:xfrm>
              <a:off x="1503763" y="4472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8" name="RNN"/>
            <p:cNvSpPr/>
            <p:nvPr/>
          </p:nvSpPr>
          <p:spPr>
            <a:xfrm>
              <a:off x="19141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543" name="Group"/>
            <p:cNvGrpSpPr/>
            <p:nvPr/>
          </p:nvGrpSpPr>
          <p:grpSpPr>
            <a:xfrm>
              <a:off x="3468286" y="4027428"/>
              <a:ext cx="282338" cy="891052"/>
              <a:chOff x="0" y="0"/>
              <a:chExt cx="282336" cy="891050"/>
            </a:xfrm>
          </p:grpSpPr>
          <p:sp>
            <p:nvSpPr>
              <p:cNvPr id="53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45" name="Line"/>
            <p:cNvSpPr/>
            <p:nvPr/>
          </p:nvSpPr>
          <p:spPr>
            <a:xfrm flipH="1">
              <a:off x="4686918" y="3836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6" name="Line"/>
            <p:cNvSpPr/>
            <p:nvPr/>
          </p:nvSpPr>
          <p:spPr>
            <a:xfrm>
              <a:off x="3713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7" name="RNN"/>
            <p:cNvSpPr/>
            <p:nvPr/>
          </p:nvSpPr>
          <p:spPr>
            <a:xfrm>
              <a:off x="4123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52" name="Group"/>
            <p:cNvGrpSpPr/>
            <p:nvPr/>
          </p:nvGrpSpPr>
          <p:grpSpPr>
            <a:xfrm>
              <a:off x="5678086" y="4027428"/>
              <a:ext cx="282338" cy="891052"/>
              <a:chOff x="0" y="0"/>
              <a:chExt cx="282336" cy="891050"/>
            </a:xfrm>
          </p:grpSpPr>
          <p:sp>
            <p:nvSpPr>
              <p:cNvPr id="54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54" name="Line"/>
            <p:cNvSpPr/>
            <p:nvPr/>
          </p:nvSpPr>
          <p:spPr>
            <a:xfrm flipH="1">
              <a:off x="6972918" y="3838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5" name="Line"/>
            <p:cNvSpPr/>
            <p:nvPr/>
          </p:nvSpPr>
          <p:spPr>
            <a:xfrm>
              <a:off x="5999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6" name="RNN"/>
            <p:cNvSpPr/>
            <p:nvPr/>
          </p:nvSpPr>
          <p:spPr>
            <a:xfrm>
              <a:off x="6409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61" name="Group"/>
            <p:cNvGrpSpPr/>
            <p:nvPr/>
          </p:nvGrpSpPr>
          <p:grpSpPr>
            <a:xfrm>
              <a:off x="7964086" y="4027427"/>
              <a:ext cx="282338" cy="891053"/>
              <a:chOff x="0" y="0"/>
              <a:chExt cx="282336" cy="891050"/>
            </a:xfrm>
          </p:grpSpPr>
          <p:sp>
            <p:nvSpPr>
              <p:cNvPr id="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63" name="Line"/>
            <p:cNvSpPr/>
            <p:nvPr/>
          </p:nvSpPr>
          <p:spPr>
            <a:xfrm flipH="1">
              <a:off x="9246218" y="3838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4" name="Line"/>
            <p:cNvSpPr/>
            <p:nvPr/>
          </p:nvSpPr>
          <p:spPr>
            <a:xfrm>
              <a:off x="82728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5" name="RNN"/>
            <p:cNvSpPr/>
            <p:nvPr/>
          </p:nvSpPr>
          <p:spPr>
            <a:xfrm>
              <a:off x="86832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70" name="Group"/>
            <p:cNvGrpSpPr/>
            <p:nvPr/>
          </p:nvGrpSpPr>
          <p:grpSpPr>
            <a:xfrm>
              <a:off x="10237386" y="4027428"/>
              <a:ext cx="282338" cy="891052"/>
              <a:chOff x="0" y="0"/>
              <a:chExt cx="282336" cy="891050"/>
            </a:xfrm>
          </p:grpSpPr>
          <p:sp>
            <p:nvSpPr>
              <p:cNvPr id="56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6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577" name="Group"/>
            <p:cNvGrpSpPr/>
            <p:nvPr/>
          </p:nvGrpSpPr>
          <p:grpSpPr>
            <a:xfrm rot="16200000">
              <a:off x="10067129" y="3101536"/>
              <a:ext cx="282339" cy="1171034"/>
              <a:chOff x="0" y="0"/>
              <a:chExt cx="282336" cy="1171032"/>
            </a:xfrm>
          </p:grpSpPr>
          <p:sp>
            <p:nvSpPr>
              <p:cNvPr id="5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78" name="Line"/>
            <p:cNvSpPr/>
            <p:nvPr/>
          </p:nvSpPr>
          <p:spPr>
            <a:xfrm flipH="1">
              <a:off x="10208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85" name="Group"/>
            <p:cNvGrpSpPr/>
            <p:nvPr/>
          </p:nvGrpSpPr>
          <p:grpSpPr>
            <a:xfrm rot="16200000">
              <a:off x="7781129" y="3101536"/>
              <a:ext cx="282339" cy="1171034"/>
              <a:chOff x="0" y="0"/>
              <a:chExt cx="282336" cy="1171032"/>
            </a:xfrm>
          </p:grpSpPr>
          <p:sp>
            <p:nvSpPr>
              <p:cNvPr id="5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6" name="Line"/>
            <p:cNvSpPr/>
            <p:nvPr/>
          </p:nvSpPr>
          <p:spPr>
            <a:xfrm flipH="1">
              <a:off x="7922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93" name="Group"/>
            <p:cNvGrpSpPr/>
            <p:nvPr/>
          </p:nvGrpSpPr>
          <p:grpSpPr>
            <a:xfrm rot="16200000">
              <a:off x="5495129" y="3101536"/>
              <a:ext cx="282339" cy="1171034"/>
              <a:chOff x="0" y="0"/>
              <a:chExt cx="282336" cy="1171032"/>
            </a:xfrm>
          </p:grpSpPr>
          <p:sp>
            <p:nvSpPr>
              <p:cNvPr id="588"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9"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0"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1"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2"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94" name="Line"/>
            <p:cNvSpPr/>
            <p:nvPr/>
          </p:nvSpPr>
          <p:spPr>
            <a:xfrm flipH="1">
              <a:off x="5636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01" name="Group"/>
            <p:cNvGrpSpPr/>
            <p:nvPr/>
          </p:nvGrpSpPr>
          <p:grpSpPr>
            <a:xfrm rot="16200000">
              <a:off x="3336129" y="3101536"/>
              <a:ext cx="282339" cy="1171034"/>
              <a:chOff x="0" y="0"/>
              <a:chExt cx="282336" cy="1171032"/>
            </a:xfrm>
          </p:grpSpPr>
          <p:sp>
            <p:nvSpPr>
              <p:cNvPr id="59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9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0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02" name="Line"/>
            <p:cNvSpPr/>
            <p:nvPr/>
          </p:nvSpPr>
          <p:spPr>
            <a:xfrm flipH="1">
              <a:off x="3477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4" name="Line"/>
            <p:cNvSpPr/>
            <p:nvPr/>
          </p:nvSpPr>
          <p:spPr>
            <a:xfrm flipH="1">
              <a:off x="10391017" y="49079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5" name="predict"/>
            <p:cNvSpPr/>
            <p:nvPr/>
          </p:nvSpPr>
          <p:spPr>
            <a:xfrm>
              <a:off x="9701030" y="5048450"/>
              <a:ext cx="1394026" cy="614419"/>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06" name="prediction"/>
            <p:cNvSpPr txBox="1"/>
            <p:nvPr/>
          </p:nvSpPr>
          <p:spPr>
            <a:xfrm>
              <a:off x="9597440" y="5836693"/>
              <a:ext cx="1434011" cy="4718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prediction</a:t>
              </a:r>
            </a:p>
          </p:txBody>
        </p:sp>
      </p:grpSp>
      <p:sp>
        <p:nvSpPr>
          <p:cNvPr id="608" name="Sentence classification…"/>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Sentence classification</a:t>
            </a:r>
          </a:p>
          <a:p>
            <a:pPr marL="253148" indent="-253148" defTabSz="332708">
              <a:spcBef>
                <a:spcPts val="2391"/>
              </a:spcBef>
              <a:defRPr sz="2916"/>
            </a:pPr>
            <a:r>
              <a:rPr dirty="0"/>
              <a:t>Conditioned generation</a:t>
            </a:r>
          </a:p>
          <a:p>
            <a:pPr marL="253148" indent="-253148" defTabSz="332708">
              <a:spcBef>
                <a:spcPts val="2391"/>
              </a:spcBef>
              <a:defRPr sz="2916"/>
            </a:pPr>
            <a:r>
              <a:rPr dirty="0"/>
              <a:t>Retrieval</a:t>
            </a:r>
          </a:p>
        </p:txBody>
      </p:sp>
    </p:spTree>
    <p:extLst>
      <p:ext uri="{BB962C8B-B14F-4D97-AF65-F5344CB8AC3E}">
        <p14:creationId xmlns:p14="http://schemas.microsoft.com/office/powerpoint/2010/main" val="40868315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6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6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6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Representing Contexts"/>
          <p:cNvSpPr txBox="1">
            <a:spLocks noGrp="1"/>
          </p:cNvSpPr>
          <p:nvPr>
            <p:ph type="title"/>
          </p:nvPr>
        </p:nvSpPr>
        <p:spPr>
          <a:prstGeom prst="rect">
            <a:avLst/>
          </a:prstGeom>
        </p:spPr>
        <p:txBody>
          <a:bodyPr/>
          <a:lstStyle/>
          <a:p>
            <a:r>
              <a:rPr dirty="0"/>
              <a:t>Representing Contexts</a:t>
            </a:r>
          </a:p>
        </p:txBody>
      </p:sp>
      <p:grpSp>
        <p:nvGrpSpPr>
          <p:cNvPr id="2" name="Group 1">
            <a:extLst>
              <a:ext uri="{FF2B5EF4-FFF2-40B4-BE49-F238E27FC236}">
                <a16:creationId xmlns:a16="http://schemas.microsoft.com/office/drawing/2014/main" id="{0B12DA21-12BD-284B-A56B-D9DB12E52CB9}"/>
              </a:ext>
            </a:extLst>
          </p:cNvPr>
          <p:cNvGrpSpPr/>
          <p:nvPr/>
        </p:nvGrpSpPr>
        <p:grpSpPr>
          <a:xfrm>
            <a:off x="831294" y="1620730"/>
            <a:ext cx="6969918" cy="2636358"/>
            <a:chOff x="1182285" y="2305040"/>
            <a:chExt cx="9912772" cy="3749487"/>
          </a:xfrm>
        </p:grpSpPr>
        <p:sp>
          <p:nvSpPr>
            <p:cNvPr id="611" name="I"/>
            <p:cNvSpPr txBox="1"/>
            <p:nvPr/>
          </p:nvSpPr>
          <p:spPr>
            <a:xfrm>
              <a:off x="3374690" y="2305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12" name="hate"/>
            <p:cNvSpPr txBox="1"/>
            <p:nvPr/>
          </p:nvSpPr>
          <p:spPr>
            <a:xfrm>
              <a:off x="5152386" y="2305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613" name="this"/>
            <p:cNvSpPr txBox="1"/>
            <p:nvPr/>
          </p:nvSpPr>
          <p:spPr>
            <a:xfrm>
              <a:off x="7527539" y="2305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614" name="movie"/>
            <p:cNvSpPr txBox="1"/>
            <p:nvPr/>
          </p:nvSpPr>
          <p:spPr>
            <a:xfrm>
              <a:off x="9559565" y="2305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619" name="Group"/>
            <p:cNvGrpSpPr/>
            <p:nvPr/>
          </p:nvGrpSpPr>
          <p:grpSpPr>
            <a:xfrm>
              <a:off x="1182285" y="3773428"/>
              <a:ext cx="282338" cy="891051"/>
              <a:chOff x="0" y="0"/>
              <a:chExt cx="282336" cy="891050"/>
            </a:xfrm>
          </p:grpSpPr>
          <p:sp>
            <p:nvSpPr>
              <p:cNvPr id="61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628" name="Group"/>
            <p:cNvGrpSpPr/>
            <p:nvPr/>
          </p:nvGrpSpPr>
          <p:grpSpPr>
            <a:xfrm>
              <a:off x="1503763" y="3583708"/>
              <a:ext cx="2246860" cy="1080771"/>
              <a:chOff x="0" y="0"/>
              <a:chExt cx="2246858" cy="1080770"/>
            </a:xfrm>
          </p:grpSpPr>
          <p:sp>
            <p:nvSpPr>
              <p:cNvPr id="62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27" name="Group"/>
              <p:cNvGrpSpPr/>
              <p:nvPr/>
            </p:nvGrpSpPr>
            <p:grpSpPr>
              <a:xfrm>
                <a:off x="1964521" y="189720"/>
                <a:ext cx="282338" cy="891051"/>
                <a:chOff x="0" y="0"/>
                <a:chExt cx="282336" cy="891050"/>
              </a:xfrm>
            </p:grpSpPr>
            <p:sp>
              <p:nvSpPr>
                <p:cNvPr id="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37" name="Group"/>
            <p:cNvGrpSpPr/>
            <p:nvPr/>
          </p:nvGrpSpPr>
          <p:grpSpPr>
            <a:xfrm>
              <a:off x="3713563" y="3582738"/>
              <a:ext cx="2246860" cy="1081741"/>
              <a:chOff x="0" y="0"/>
              <a:chExt cx="2246858" cy="1081740"/>
            </a:xfrm>
          </p:grpSpPr>
          <p:sp>
            <p:nvSpPr>
              <p:cNvPr id="62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36" name="Group"/>
              <p:cNvGrpSpPr/>
              <p:nvPr/>
            </p:nvGrpSpPr>
            <p:grpSpPr>
              <a:xfrm>
                <a:off x="1964521" y="190690"/>
                <a:ext cx="282338" cy="891051"/>
                <a:chOff x="0" y="0"/>
                <a:chExt cx="282336" cy="891050"/>
              </a:xfrm>
            </p:grpSpPr>
            <p:sp>
              <p:nvSpPr>
                <p:cNvPr id="6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46" name="Group"/>
            <p:cNvGrpSpPr/>
            <p:nvPr/>
          </p:nvGrpSpPr>
          <p:grpSpPr>
            <a:xfrm>
              <a:off x="5999563" y="3584732"/>
              <a:ext cx="2246860" cy="1079747"/>
              <a:chOff x="0" y="0"/>
              <a:chExt cx="2246858" cy="1079745"/>
            </a:xfrm>
          </p:grpSpPr>
          <p:sp>
            <p:nvSpPr>
              <p:cNvPr id="63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45" name="Group"/>
              <p:cNvGrpSpPr/>
              <p:nvPr/>
            </p:nvGrpSpPr>
            <p:grpSpPr>
              <a:xfrm>
                <a:off x="1964521" y="188695"/>
                <a:ext cx="282338" cy="891051"/>
                <a:chOff x="0" y="0"/>
                <a:chExt cx="282336" cy="891050"/>
              </a:xfrm>
            </p:grpSpPr>
            <p:sp>
              <p:nvSpPr>
                <p:cNvPr id="64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55" name="Group"/>
            <p:cNvGrpSpPr/>
            <p:nvPr/>
          </p:nvGrpSpPr>
          <p:grpSpPr>
            <a:xfrm>
              <a:off x="8272863" y="3584848"/>
              <a:ext cx="2246860" cy="1079631"/>
              <a:chOff x="0" y="0"/>
              <a:chExt cx="2246858" cy="1079630"/>
            </a:xfrm>
          </p:grpSpPr>
          <p:sp>
            <p:nvSpPr>
              <p:cNvPr id="64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54" name="Group"/>
              <p:cNvGrpSpPr/>
              <p:nvPr/>
            </p:nvGrpSpPr>
            <p:grpSpPr>
              <a:xfrm>
                <a:off x="1964521" y="188580"/>
                <a:ext cx="282338" cy="891051"/>
                <a:chOff x="0" y="0"/>
                <a:chExt cx="282336" cy="891050"/>
              </a:xfrm>
            </p:grpSpPr>
            <p:sp>
              <p:nvSpPr>
                <p:cNvPr id="65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63" name="Group"/>
            <p:cNvGrpSpPr/>
            <p:nvPr/>
          </p:nvGrpSpPr>
          <p:grpSpPr>
            <a:xfrm>
              <a:off x="9622782" y="2840535"/>
              <a:ext cx="1171033" cy="733686"/>
              <a:chOff x="0" y="0"/>
              <a:chExt cx="1171032" cy="733684"/>
            </a:xfrm>
          </p:grpSpPr>
          <p:grpSp>
            <p:nvGrpSpPr>
              <p:cNvPr id="661" name="Group"/>
              <p:cNvGrpSpPr/>
              <p:nvPr/>
            </p:nvGrpSpPr>
            <p:grpSpPr>
              <a:xfrm rot="16200000">
                <a:off x="444347" y="7000"/>
                <a:ext cx="282338" cy="1171033"/>
                <a:chOff x="0" y="0"/>
                <a:chExt cx="282336" cy="1171032"/>
              </a:xfrm>
            </p:grpSpPr>
            <p:sp>
              <p:nvSpPr>
                <p:cNvPr id="65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1" name="Group"/>
            <p:cNvGrpSpPr/>
            <p:nvPr/>
          </p:nvGrpSpPr>
          <p:grpSpPr>
            <a:xfrm>
              <a:off x="7336782" y="2840535"/>
              <a:ext cx="1171033" cy="733686"/>
              <a:chOff x="0" y="0"/>
              <a:chExt cx="1171032" cy="733684"/>
            </a:xfrm>
          </p:grpSpPr>
          <p:grpSp>
            <p:nvGrpSpPr>
              <p:cNvPr id="669" name="Group"/>
              <p:cNvGrpSpPr/>
              <p:nvPr/>
            </p:nvGrpSpPr>
            <p:grpSpPr>
              <a:xfrm rot="16200000">
                <a:off x="444347" y="7000"/>
                <a:ext cx="282338" cy="1171033"/>
                <a:chOff x="0" y="0"/>
                <a:chExt cx="282336" cy="1171032"/>
              </a:xfrm>
            </p:grpSpPr>
            <p:sp>
              <p:nvSpPr>
                <p:cNvPr id="66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6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9" name="Group"/>
            <p:cNvGrpSpPr/>
            <p:nvPr/>
          </p:nvGrpSpPr>
          <p:grpSpPr>
            <a:xfrm>
              <a:off x="5050782" y="2840535"/>
              <a:ext cx="1171033" cy="733686"/>
              <a:chOff x="0" y="0"/>
              <a:chExt cx="1171032" cy="733684"/>
            </a:xfrm>
          </p:grpSpPr>
          <p:grpSp>
            <p:nvGrpSpPr>
              <p:cNvPr id="677" name="Group"/>
              <p:cNvGrpSpPr/>
              <p:nvPr/>
            </p:nvGrpSpPr>
            <p:grpSpPr>
              <a:xfrm rot="16200000">
                <a:off x="444347" y="7000"/>
                <a:ext cx="282338" cy="1171033"/>
                <a:chOff x="0" y="0"/>
                <a:chExt cx="282336" cy="1171032"/>
              </a:xfrm>
            </p:grpSpPr>
            <p:sp>
              <p:nvSpPr>
                <p:cNvPr id="6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87" name="Group"/>
            <p:cNvGrpSpPr/>
            <p:nvPr/>
          </p:nvGrpSpPr>
          <p:grpSpPr>
            <a:xfrm>
              <a:off x="2891782" y="2840535"/>
              <a:ext cx="1171033" cy="733686"/>
              <a:chOff x="0" y="0"/>
              <a:chExt cx="1171032" cy="733684"/>
            </a:xfrm>
          </p:grpSpPr>
          <p:grpSp>
            <p:nvGrpSpPr>
              <p:cNvPr id="685" name="Group"/>
              <p:cNvGrpSpPr/>
              <p:nvPr/>
            </p:nvGrpSpPr>
            <p:grpSpPr>
              <a:xfrm rot="16200000">
                <a:off x="444347" y="7000"/>
                <a:ext cx="282338" cy="1171033"/>
                <a:chOff x="0" y="0"/>
                <a:chExt cx="282336" cy="1171032"/>
              </a:xfrm>
            </p:grpSpPr>
            <p:sp>
              <p:nvSpPr>
                <p:cNvPr id="6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8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700" name="Group"/>
            <p:cNvGrpSpPr/>
            <p:nvPr/>
          </p:nvGrpSpPr>
          <p:grpSpPr>
            <a:xfrm>
              <a:off x="2906531" y="4653994"/>
              <a:ext cx="8188526" cy="1400533"/>
              <a:chOff x="0" y="0"/>
              <a:chExt cx="8188525" cy="1400531"/>
            </a:xfrm>
          </p:grpSpPr>
          <p:sp>
            <p:nvSpPr>
              <p:cNvPr id="688"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89"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0" name="label"/>
              <p:cNvSpPr txBox="1"/>
              <p:nvPr/>
            </p:nvSpPr>
            <p:spPr>
              <a:xfrm>
                <a:off x="3255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1" name="Line"/>
              <p:cNvSpPr/>
              <p:nvPr/>
            </p:nvSpPr>
            <p:spPr>
              <a:xfrm>
                <a:off x="2912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2" name="predict"/>
              <p:cNvSpPr/>
              <p:nvPr/>
            </p:nvSpPr>
            <p:spPr>
              <a:xfrm>
                <a:off x="2222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3" name="label"/>
              <p:cNvSpPr txBox="1"/>
              <p:nvPr/>
            </p:nvSpPr>
            <p:spPr>
              <a:xfrm>
                <a:off x="25480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4" name="Line"/>
              <p:cNvSpPr/>
              <p:nvPr/>
            </p:nvSpPr>
            <p:spPr>
              <a:xfrm>
                <a:off x="5198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5" name="predict"/>
              <p:cNvSpPr/>
              <p:nvPr/>
            </p:nvSpPr>
            <p:spPr>
              <a:xfrm>
                <a:off x="4508499"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6" name="label"/>
              <p:cNvSpPr txBox="1"/>
              <p:nvPr/>
            </p:nvSpPr>
            <p:spPr>
              <a:xfrm>
                <a:off x="4834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7" name="Line"/>
              <p:cNvSpPr/>
              <p:nvPr/>
            </p:nvSpPr>
            <p:spPr>
              <a:xfrm>
                <a:off x="7484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8" name="predict"/>
              <p:cNvSpPr/>
              <p:nvPr/>
            </p:nvSpPr>
            <p:spPr>
              <a:xfrm>
                <a:off x="6794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9" name="label"/>
              <p:cNvSpPr txBox="1"/>
              <p:nvPr/>
            </p:nvSpPr>
            <p:spPr>
              <a:xfrm>
                <a:off x="7120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grpSp>
      </p:grpSp>
      <p:sp>
        <p:nvSpPr>
          <p:cNvPr id="701" name="Tagging…"/>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Tagging</a:t>
            </a:r>
          </a:p>
          <a:p>
            <a:pPr marL="253148" indent="-253148" defTabSz="332708">
              <a:spcBef>
                <a:spcPts val="2391"/>
              </a:spcBef>
              <a:defRPr sz="2916"/>
            </a:pPr>
            <a:r>
              <a:rPr dirty="0"/>
              <a:t>Language Modeling</a:t>
            </a:r>
          </a:p>
          <a:p>
            <a:pPr marL="253148" indent="-253148" defTabSz="332708">
              <a:spcBef>
                <a:spcPts val="2391"/>
              </a:spcBef>
              <a:defRPr sz="2916"/>
            </a:pPr>
            <a:r>
              <a:rPr dirty="0"/>
              <a:t>Calculating Representations for Parsing, etc.</a:t>
            </a:r>
          </a:p>
        </p:txBody>
      </p:sp>
    </p:spTree>
    <p:extLst>
      <p:ext uri="{BB962C8B-B14F-4D97-AF65-F5344CB8AC3E}">
        <p14:creationId xmlns:p14="http://schemas.microsoft.com/office/powerpoint/2010/main" val="540529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7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e.g. Language Models"/>
          <p:cNvSpPr txBox="1">
            <a:spLocks noGrp="1"/>
          </p:cNvSpPr>
          <p:nvPr>
            <p:ph type="title"/>
          </p:nvPr>
        </p:nvSpPr>
        <p:spPr>
          <a:prstGeom prst="rect">
            <a:avLst/>
          </a:prstGeom>
        </p:spPr>
        <p:txBody>
          <a:bodyPr/>
          <a:lstStyle/>
          <a:p>
            <a:r>
              <a:rPr dirty="0"/>
              <a:t>Language Models</a:t>
            </a:r>
          </a:p>
        </p:txBody>
      </p:sp>
      <p:sp>
        <p:nvSpPr>
          <p:cNvPr id="704" name="Language models are generative models of text"/>
          <p:cNvSpPr txBox="1">
            <a:spLocks noGrp="1"/>
          </p:cNvSpPr>
          <p:nvPr>
            <p:ph type="body" sz="quarter" idx="1"/>
          </p:nvPr>
        </p:nvSpPr>
        <p:spPr>
          <a:xfrm>
            <a:off x="669727" y="1830586"/>
            <a:ext cx="7804547" cy="530340"/>
          </a:xfrm>
          <a:prstGeom prst="rect">
            <a:avLst/>
          </a:prstGeom>
        </p:spPr>
        <p:txBody>
          <a:bodyPr/>
          <a:lstStyle/>
          <a:p>
            <a:r>
              <a:t>Language models are generative models of text</a:t>
            </a:r>
          </a:p>
        </p:txBody>
      </p:sp>
      <p:sp>
        <p:nvSpPr>
          <p:cNvPr id="705" name="s ~ P(x)"/>
          <p:cNvSpPr txBox="1"/>
          <p:nvPr/>
        </p:nvSpPr>
        <p:spPr>
          <a:xfrm>
            <a:off x="4059668" y="2495305"/>
            <a:ext cx="961803"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s ~ P(x)</a:t>
            </a:r>
          </a:p>
        </p:txBody>
      </p:sp>
      <p:sp>
        <p:nvSpPr>
          <p:cNvPr id="706" name="Text Credit: Max Deutsch (https://medium.com/deep-writing/)"/>
          <p:cNvSpPr txBox="1"/>
          <p:nvPr/>
        </p:nvSpPr>
        <p:spPr>
          <a:xfrm>
            <a:off x="3307106" y="6501827"/>
            <a:ext cx="5580438"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dirty="0"/>
              <a:t>Text Credit: Max Deutsch (</a:t>
            </a:r>
            <a:r>
              <a:rPr sz="1687" dirty="0">
                <a:hlinkClick r:id="rId2"/>
              </a:rPr>
              <a:t>https://</a:t>
            </a:r>
            <a:r>
              <a:rPr sz="1687" dirty="0" err="1">
                <a:hlinkClick r:id="rId2"/>
              </a:rPr>
              <a:t>medium.com</a:t>
            </a:r>
            <a:r>
              <a:rPr sz="1687" dirty="0">
                <a:hlinkClick r:id="rId2"/>
              </a:rPr>
              <a:t>/deep-writing/</a:t>
            </a:r>
            <a:r>
              <a:rPr sz="1687" dirty="0"/>
              <a:t>)</a:t>
            </a:r>
          </a:p>
        </p:txBody>
      </p:sp>
      <p:grpSp>
        <p:nvGrpSpPr>
          <p:cNvPr id="709" name="Group"/>
          <p:cNvGrpSpPr/>
          <p:nvPr/>
        </p:nvGrpSpPr>
        <p:grpSpPr>
          <a:xfrm>
            <a:off x="249509" y="2983928"/>
            <a:ext cx="8644984" cy="3461192"/>
            <a:chOff x="0" y="0"/>
            <a:chExt cx="12295088" cy="4922583"/>
          </a:xfrm>
        </p:grpSpPr>
        <p:sp>
          <p:nvSpPr>
            <p:cNvPr id="707" name="“The Malfoys!” said Hermione.…"/>
            <p:cNvSpPr txBox="1"/>
            <p:nvPr/>
          </p:nvSpPr>
          <p:spPr>
            <a:xfrm>
              <a:off x="0" y="665418"/>
              <a:ext cx="12295088" cy="4257165"/>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l">
                <a:defRPr sz="3000">
                  <a:latin typeface="Times New Roman"/>
                  <a:ea typeface="Times New Roman"/>
                  <a:cs typeface="Times New Roman"/>
                  <a:sym typeface="Times New Roman"/>
                </a:defRPr>
              </a:pPr>
              <a:r>
                <a:rPr sz="2109"/>
                <a:t>“The Malfoys!” said Hermione.</a:t>
              </a:r>
            </a:p>
            <a:p>
              <a:pPr algn="l">
                <a:defRPr sz="3000">
                  <a:latin typeface="Times New Roman"/>
                  <a:ea typeface="Times New Roman"/>
                  <a:cs typeface="Times New Roman"/>
                  <a:sym typeface="Times New Roman"/>
                </a:defRPr>
              </a:pPr>
              <a:endParaRPr sz="2109"/>
            </a:p>
            <a:p>
              <a:pPr algn="l">
                <a:defRPr sz="3000">
                  <a:latin typeface="Times New Roman"/>
                  <a:ea typeface="Times New Roman"/>
                  <a:cs typeface="Times New Roman"/>
                  <a:sym typeface="Times New Roman"/>
                </a:defRPr>
              </a:pPr>
              <a:r>
                <a:rPr sz="2109"/>
                <a:t>Harry was watching him. He looked like Madame Maxime. When she strode up the wrong staircase to visit himself.</a:t>
              </a:r>
              <a:br>
                <a:rPr sz="2109"/>
              </a:br>
              <a:endParaRPr sz="2109"/>
            </a:p>
            <a:p>
              <a:pPr algn="l">
                <a:defRPr sz="3000">
                  <a:latin typeface="Times New Roman"/>
                  <a:ea typeface="Times New Roman"/>
                  <a:cs typeface="Times New Roman"/>
                  <a:sym typeface="Times New Roman"/>
                </a:defRPr>
              </a:pPr>
              <a:r>
                <a:rPr sz="2109"/>
                <a:t>“I’m afraid I’ve definitely been suspended from power, no chance — indeed?” said Snape. He put his head back behind them and read groups as they crossed a corner and fluttered down onto their ink lamp, and picked up his spoon. The doorbell rang. It was a lot cleaner down in London.</a:t>
              </a:r>
            </a:p>
          </p:txBody>
        </p:sp>
        <p:sp>
          <p:nvSpPr>
            <p:cNvPr id="708" name="Line"/>
            <p:cNvSpPr/>
            <p:nvPr/>
          </p:nvSpPr>
          <p:spPr>
            <a:xfrm>
              <a:off x="6172943" y="0"/>
              <a:ext cx="1" cy="647701"/>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18512032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advAuto="0"/>
      <p:bldP spid="709"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B805-8C40-F14B-B3AE-D0F18991952E}"/>
              </a:ext>
            </a:extLst>
          </p:cNvPr>
          <p:cNvSpPr>
            <a:spLocks noGrp="1"/>
          </p:cNvSpPr>
          <p:nvPr>
            <p:ph type="title"/>
          </p:nvPr>
        </p:nvSpPr>
        <p:spPr/>
        <p:txBody>
          <a:bodyPr/>
          <a:lstStyle/>
          <a:p>
            <a:r>
              <a:rPr lang="en-US" dirty="0"/>
              <a:t>Calculating the Probability of a Sentence</a:t>
            </a:r>
          </a:p>
        </p:txBody>
      </p:sp>
      <p:grpSp>
        <p:nvGrpSpPr>
          <p:cNvPr id="4" name="Group 3">
            <a:extLst>
              <a:ext uri="{FF2B5EF4-FFF2-40B4-BE49-F238E27FC236}">
                <a16:creationId xmlns:a16="http://schemas.microsoft.com/office/drawing/2014/main" id="{F91334B2-8682-444C-BBB7-6F16E832BC96}"/>
              </a:ext>
            </a:extLst>
          </p:cNvPr>
          <p:cNvGrpSpPr/>
          <p:nvPr/>
        </p:nvGrpSpPr>
        <p:grpSpPr>
          <a:xfrm>
            <a:off x="1614804" y="2357437"/>
            <a:ext cx="5420048" cy="1908446"/>
            <a:chOff x="2296609" y="3352800"/>
            <a:chExt cx="7708513" cy="2714234"/>
          </a:xfrm>
        </p:grpSpPr>
        <p:pic>
          <p:nvPicPr>
            <p:cNvPr id="5" name="eq-010-prod.pdf" descr="eq-010-prod.pdf">
              <a:extLst>
                <a:ext uri="{FF2B5EF4-FFF2-40B4-BE49-F238E27FC236}">
                  <a16:creationId xmlns:a16="http://schemas.microsoft.com/office/drawing/2014/main" id="{E065D6E8-2869-2E49-BC3F-F114519E72E0}"/>
                </a:ext>
              </a:extLst>
            </p:cNvPr>
            <p:cNvPicPr>
              <a:picLocks noChangeAspect="1"/>
            </p:cNvPicPr>
            <p:nvPr/>
          </p:nvPicPr>
          <p:blipFill>
            <a:blip r:embed="rId2"/>
            <a:stretch>
              <a:fillRect/>
            </a:stretch>
          </p:blipFill>
          <p:spPr>
            <a:xfrm>
              <a:off x="2296609" y="3352800"/>
              <a:ext cx="7708513" cy="1658594"/>
            </a:xfrm>
            <a:prstGeom prst="rect">
              <a:avLst/>
            </a:prstGeom>
            <a:ln w="12700">
              <a:miter lim="400000"/>
            </a:ln>
          </p:spPr>
        </p:pic>
        <p:grpSp>
          <p:nvGrpSpPr>
            <p:cNvPr id="6" name="Group">
              <a:extLst>
                <a:ext uri="{FF2B5EF4-FFF2-40B4-BE49-F238E27FC236}">
                  <a16:creationId xmlns:a16="http://schemas.microsoft.com/office/drawing/2014/main" id="{9BF6FFC5-5BF2-814E-9707-70D39741BEF5}"/>
                </a:ext>
              </a:extLst>
            </p:cNvPr>
            <p:cNvGrpSpPr/>
            <p:nvPr/>
          </p:nvGrpSpPr>
          <p:grpSpPr>
            <a:xfrm>
              <a:off x="4738801" y="4866681"/>
              <a:ext cx="2010625" cy="1200353"/>
              <a:chOff x="0" y="0"/>
              <a:chExt cx="2010623" cy="1200351"/>
            </a:xfrm>
          </p:grpSpPr>
          <p:sp>
            <p:nvSpPr>
              <p:cNvPr id="11" name="Next Word">
                <a:extLst>
                  <a:ext uri="{FF2B5EF4-FFF2-40B4-BE49-F238E27FC236}">
                    <a16:creationId xmlns:a16="http://schemas.microsoft.com/office/drawing/2014/main" id="{B6405F79-FB25-4948-B5DB-26F4943A2644}"/>
                  </a:ext>
                </a:extLst>
              </p:cNvPr>
              <p:cNvSpPr txBox="1"/>
              <p:nvPr/>
            </p:nvSpPr>
            <p:spPr>
              <a:xfrm>
                <a:off x="0" y="572487"/>
                <a:ext cx="201062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solidFill>
                  </a:defRPr>
                </a:lvl1pPr>
              </a:lstStyle>
              <a:p>
                <a:r>
                  <a:rPr sz="2400"/>
                  <a:t>Next Word</a:t>
                </a:r>
              </a:p>
            </p:txBody>
          </p:sp>
          <p:sp>
            <p:nvSpPr>
              <p:cNvPr id="12" name="Line">
                <a:extLst>
                  <a:ext uri="{FF2B5EF4-FFF2-40B4-BE49-F238E27FC236}">
                    <a16:creationId xmlns:a16="http://schemas.microsoft.com/office/drawing/2014/main" id="{6C835E31-4CDC-3F4C-92CA-5B1EA394C626}"/>
                  </a:ext>
                </a:extLst>
              </p:cNvPr>
              <p:cNvSpPr/>
              <p:nvPr/>
            </p:nvSpPr>
            <p:spPr>
              <a:xfrm>
                <a:off x="1001598" y="0"/>
                <a:ext cx="820932" cy="0"/>
              </a:xfrm>
              <a:prstGeom prst="line">
                <a:avLst/>
              </a:prstGeom>
              <a:noFill/>
              <a:ln w="50800" cap="flat">
                <a:solidFill>
                  <a:schemeClr val="accent5"/>
                </a:solidFill>
                <a:prstDash val="solid"/>
                <a:miter lim="400000"/>
              </a:ln>
              <a:effectLst/>
            </p:spPr>
            <p:txBody>
              <a:bodyPr wrap="square" lIns="35719" tIns="35719" rIns="35719" bIns="35719" numCol="1" anchor="ctr">
                <a:noAutofit/>
              </a:bodyPr>
              <a:lstStyle/>
              <a:p>
                <a:pPr>
                  <a:defRPr sz="2400"/>
                </a:pPr>
                <a:endParaRPr sz="1687"/>
              </a:p>
            </p:txBody>
          </p:sp>
          <p:sp>
            <p:nvSpPr>
              <p:cNvPr id="13" name="Line">
                <a:extLst>
                  <a:ext uri="{FF2B5EF4-FFF2-40B4-BE49-F238E27FC236}">
                    <a16:creationId xmlns:a16="http://schemas.microsoft.com/office/drawing/2014/main" id="{FEE92440-5F20-494F-81A0-62E83FDC63BE}"/>
                  </a:ext>
                </a:extLst>
              </p:cNvPr>
              <p:cNvSpPr/>
              <p:nvPr/>
            </p:nvSpPr>
            <p:spPr>
              <a:xfrm flipV="1">
                <a:off x="1001598" y="3987"/>
                <a:ext cx="264870" cy="641132"/>
              </a:xfrm>
              <a:prstGeom prst="line">
                <a:avLst/>
              </a:prstGeom>
              <a:noFill/>
              <a:ln w="25400" cap="flat">
                <a:solidFill>
                  <a:schemeClr val="accent5"/>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7" name="Group">
              <a:extLst>
                <a:ext uri="{FF2B5EF4-FFF2-40B4-BE49-F238E27FC236}">
                  <a16:creationId xmlns:a16="http://schemas.microsoft.com/office/drawing/2014/main" id="{8927D87F-3680-4541-8103-A54D5285B720}"/>
                </a:ext>
              </a:extLst>
            </p:cNvPr>
            <p:cNvGrpSpPr/>
            <p:nvPr/>
          </p:nvGrpSpPr>
          <p:grpSpPr>
            <a:xfrm>
              <a:off x="6883400" y="4866681"/>
              <a:ext cx="2928101" cy="1200353"/>
              <a:chOff x="0" y="0"/>
              <a:chExt cx="2928100" cy="1200351"/>
            </a:xfrm>
          </p:grpSpPr>
          <p:sp>
            <p:nvSpPr>
              <p:cNvPr id="8" name="Context">
                <a:extLst>
                  <a:ext uri="{FF2B5EF4-FFF2-40B4-BE49-F238E27FC236}">
                    <a16:creationId xmlns:a16="http://schemas.microsoft.com/office/drawing/2014/main" id="{2470B1CA-4AD2-A847-8C1B-91AAE746A018}"/>
                  </a:ext>
                </a:extLst>
              </p:cNvPr>
              <p:cNvSpPr txBox="1"/>
              <p:nvPr/>
            </p:nvSpPr>
            <p:spPr>
              <a:xfrm>
                <a:off x="933094" y="572486"/>
                <a:ext cx="148134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r>
                  <a:rPr sz="2400" dirty="0"/>
                  <a:t>Context</a:t>
                </a:r>
              </a:p>
            </p:txBody>
          </p:sp>
          <p:sp>
            <p:nvSpPr>
              <p:cNvPr id="9" name="Line">
                <a:extLst>
                  <a:ext uri="{FF2B5EF4-FFF2-40B4-BE49-F238E27FC236}">
                    <a16:creationId xmlns:a16="http://schemas.microsoft.com/office/drawing/2014/main" id="{16722894-C718-BB4A-BD69-A51FE1E16275}"/>
                  </a:ext>
                </a:extLst>
              </p:cNvPr>
              <p:cNvSpPr/>
              <p:nvPr/>
            </p:nvSpPr>
            <p:spPr>
              <a:xfrm>
                <a:off x="0" y="0"/>
                <a:ext cx="2928100"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10" name="Line">
                <a:extLst>
                  <a:ext uri="{FF2B5EF4-FFF2-40B4-BE49-F238E27FC236}">
                    <a16:creationId xmlns:a16="http://schemas.microsoft.com/office/drawing/2014/main" id="{316B1408-E66A-5F46-BF42-FBEBFE6D7083}"/>
                  </a:ext>
                </a:extLst>
              </p:cNvPr>
              <p:cNvSpPr/>
              <p:nvPr/>
            </p:nvSpPr>
            <p:spPr>
              <a:xfrm flipH="1" flipV="1">
                <a:off x="1407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71994097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EE71-F5E6-7649-B4DE-A7281083F689}"/>
              </a:ext>
            </a:extLst>
          </p:cNvPr>
          <p:cNvSpPr>
            <a:spLocks noGrp="1"/>
          </p:cNvSpPr>
          <p:nvPr>
            <p:ph type="title"/>
          </p:nvPr>
        </p:nvSpPr>
        <p:spPr/>
        <p:txBody>
          <a:bodyPr/>
          <a:lstStyle/>
          <a:p>
            <a:r>
              <a:rPr lang="en-US" dirty="0"/>
              <a:t>Language Models with RNNs</a:t>
            </a:r>
          </a:p>
        </p:txBody>
      </p:sp>
      <p:sp>
        <p:nvSpPr>
          <p:cNvPr id="3" name="Text Placeholder 2">
            <a:extLst>
              <a:ext uri="{FF2B5EF4-FFF2-40B4-BE49-F238E27FC236}">
                <a16:creationId xmlns:a16="http://schemas.microsoft.com/office/drawing/2014/main" id="{B3FD1D41-EBED-FC49-9F10-C8CE5FC73CC3}"/>
              </a:ext>
            </a:extLst>
          </p:cNvPr>
          <p:cNvSpPr>
            <a:spLocks noGrp="1"/>
          </p:cNvSpPr>
          <p:nvPr>
            <p:ph type="body" idx="1"/>
          </p:nvPr>
        </p:nvSpPr>
        <p:spPr>
          <a:xfrm>
            <a:off x="822959" y="4953000"/>
            <a:ext cx="7543801" cy="916094"/>
          </a:xfrm>
        </p:spPr>
        <p:txBody>
          <a:bodyPr/>
          <a:lstStyle/>
          <a:p>
            <a:r>
              <a:rPr lang="en-US" dirty="0"/>
              <a:t>At each step, calculate probability of next word</a:t>
            </a:r>
          </a:p>
          <a:p>
            <a:endParaRPr lang="en-US" dirty="0"/>
          </a:p>
          <a:p>
            <a:endParaRPr lang="en-US" dirty="0"/>
          </a:p>
        </p:txBody>
      </p:sp>
      <p:grpSp>
        <p:nvGrpSpPr>
          <p:cNvPr id="125" name="Group 124">
            <a:extLst>
              <a:ext uri="{FF2B5EF4-FFF2-40B4-BE49-F238E27FC236}">
                <a16:creationId xmlns:a16="http://schemas.microsoft.com/office/drawing/2014/main" id="{B1E347A9-DAF3-884E-B202-9895B6F318AA}"/>
              </a:ext>
            </a:extLst>
          </p:cNvPr>
          <p:cNvGrpSpPr/>
          <p:nvPr/>
        </p:nvGrpSpPr>
        <p:grpSpPr>
          <a:xfrm>
            <a:off x="116919" y="1620730"/>
            <a:ext cx="8487965" cy="2691213"/>
            <a:chOff x="166285" y="2305040"/>
            <a:chExt cx="12071772" cy="3827502"/>
          </a:xfrm>
        </p:grpSpPr>
        <p:grpSp>
          <p:nvGrpSpPr>
            <p:cNvPr id="126" name="Group">
              <a:extLst>
                <a:ext uri="{FF2B5EF4-FFF2-40B4-BE49-F238E27FC236}">
                  <a16:creationId xmlns:a16="http://schemas.microsoft.com/office/drawing/2014/main" id="{292AE801-0A08-E74C-9A34-0E4A0714D944}"/>
                </a:ext>
              </a:extLst>
            </p:cNvPr>
            <p:cNvGrpSpPr/>
            <p:nvPr/>
          </p:nvGrpSpPr>
          <p:grpSpPr>
            <a:xfrm>
              <a:off x="166285" y="3773428"/>
              <a:ext cx="282338" cy="891051"/>
              <a:chOff x="0" y="0"/>
              <a:chExt cx="282336" cy="891050"/>
            </a:xfrm>
          </p:grpSpPr>
          <p:sp>
            <p:nvSpPr>
              <p:cNvPr id="242" name="Rectangle">
                <a:extLst>
                  <a:ext uri="{FF2B5EF4-FFF2-40B4-BE49-F238E27FC236}">
                    <a16:creationId xmlns:a16="http://schemas.microsoft.com/office/drawing/2014/main" id="{32EE1521-E7BD-434C-96C9-DB3E9050B36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3" name="Circle">
                <a:extLst>
                  <a:ext uri="{FF2B5EF4-FFF2-40B4-BE49-F238E27FC236}">
                    <a16:creationId xmlns:a16="http://schemas.microsoft.com/office/drawing/2014/main" id="{6EC542B4-82D3-1B4F-8A3E-B3510D2D17C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4" name="Circle">
                <a:extLst>
                  <a:ext uri="{FF2B5EF4-FFF2-40B4-BE49-F238E27FC236}">
                    <a16:creationId xmlns:a16="http://schemas.microsoft.com/office/drawing/2014/main" id="{8249A864-B0F9-7447-B8FC-B204E3CF3CA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5" name="Circle">
                <a:extLst>
                  <a:ext uri="{FF2B5EF4-FFF2-40B4-BE49-F238E27FC236}">
                    <a16:creationId xmlns:a16="http://schemas.microsoft.com/office/drawing/2014/main" id="{BDA1DD91-990E-5A43-B734-67D4146BDD9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3B3BA63-6E5F-1B46-931C-B268B66132E5}"/>
                </a:ext>
              </a:extLst>
            </p:cNvPr>
            <p:cNvGrpSpPr/>
            <p:nvPr/>
          </p:nvGrpSpPr>
          <p:grpSpPr>
            <a:xfrm>
              <a:off x="2646763" y="3583708"/>
              <a:ext cx="2246860" cy="1080771"/>
              <a:chOff x="0" y="0"/>
              <a:chExt cx="2246858" cy="1080770"/>
            </a:xfrm>
          </p:grpSpPr>
          <p:sp>
            <p:nvSpPr>
              <p:cNvPr id="234" name="Line">
                <a:extLst>
                  <a:ext uri="{FF2B5EF4-FFF2-40B4-BE49-F238E27FC236}">
                    <a16:creationId xmlns:a16="http://schemas.microsoft.com/office/drawing/2014/main" id="{2A5EF91F-84BF-B440-88BE-1E525FA37FD7}"/>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5" name="Line">
                <a:extLst>
                  <a:ext uri="{FF2B5EF4-FFF2-40B4-BE49-F238E27FC236}">
                    <a16:creationId xmlns:a16="http://schemas.microsoft.com/office/drawing/2014/main" id="{925F24EC-1C91-5F42-AE68-7312A4350AB7}"/>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6" name="RNN">
                <a:extLst>
                  <a:ext uri="{FF2B5EF4-FFF2-40B4-BE49-F238E27FC236}">
                    <a16:creationId xmlns:a16="http://schemas.microsoft.com/office/drawing/2014/main" id="{73EB6790-89DD-4243-AFCE-F8CE57854436}"/>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37" name="Group">
                <a:extLst>
                  <a:ext uri="{FF2B5EF4-FFF2-40B4-BE49-F238E27FC236}">
                    <a16:creationId xmlns:a16="http://schemas.microsoft.com/office/drawing/2014/main" id="{FB21019B-83BE-7441-8E50-261C95B1FFAB}"/>
                  </a:ext>
                </a:extLst>
              </p:cNvPr>
              <p:cNvGrpSpPr/>
              <p:nvPr/>
            </p:nvGrpSpPr>
            <p:grpSpPr>
              <a:xfrm>
                <a:off x="1964521" y="189720"/>
                <a:ext cx="282338" cy="891051"/>
                <a:chOff x="0" y="0"/>
                <a:chExt cx="282336" cy="891050"/>
              </a:xfrm>
            </p:grpSpPr>
            <p:sp>
              <p:nvSpPr>
                <p:cNvPr id="238" name="Rectangle">
                  <a:extLst>
                    <a:ext uri="{FF2B5EF4-FFF2-40B4-BE49-F238E27FC236}">
                      <a16:creationId xmlns:a16="http://schemas.microsoft.com/office/drawing/2014/main" id="{AF9E8800-2D66-0445-B1EA-FBCC75B577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9" name="Circle">
                  <a:extLst>
                    <a:ext uri="{FF2B5EF4-FFF2-40B4-BE49-F238E27FC236}">
                      <a16:creationId xmlns:a16="http://schemas.microsoft.com/office/drawing/2014/main" id="{B128330C-4034-2849-A35F-9942380F4CF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0" name="Circle">
                  <a:extLst>
                    <a:ext uri="{FF2B5EF4-FFF2-40B4-BE49-F238E27FC236}">
                      <a16:creationId xmlns:a16="http://schemas.microsoft.com/office/drawing/2014/main" id="{FFE3125D-A55B-6942-A945-17274CF2A8F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a:extLst>
                    <a:ext uri="{FF2B5EF4-FFF2-40B4-BE49-F238E27FC236}">
                      <a16:creationId xmlns:a16="http://schemas.microsoft.com/office/drawing/2014/main" id="{84E8F6F6-C4E9-CA40-9B1E-BADCF6B0E26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8" name="Group">
              <a:extLst>
                <a:ext uri="{FF2B5EF4-FFF2-40B4-BE49-F238E27FC236}">
                  <a16:creationId xmlns:a16="http://schemas.microsoft.com/office/drawing/2014/main" id="{9F5B4973-31D1-3244-B238-F4585AD5F703}"/>
                </a:ext>
              </a:extLst>
            </p:cNvPr>
            <p:cNvGrpSpPr/>
            <p:nvPr/>
          </p:nvGrpSpPr>
          <p:grpSpPr>
            <a:xfrm>
              <a:off x="4856563" y="3582738"/>
              <a:ext cx="2246860" cy="1081741"/>
              <a:chOff x="0" y="0"/>
              <a:chExt cx="2246858" cy="1081740"/>
            </a:xfrm>
          </p:grpSpPr>
          <p:sp>
            <p:nvSpPr>
              <p:cNvPr id="226" name="Line">
                <a:extLst>
                  <a:ext uri="{FF2B5EF4-FFF2-40B4-BE49-F238E27FC236}">
                    <a16:creationId xmlns:a16="http://schemas.microsoft.com/office/drawing/2014/main" id="{311F4195-AB04-E047-A141-D7B31E24921C}"/>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7" name="Line">
                <a:extLst>
                  <a:ext uri="{FF2B5EF4-FFF2-40B4-BE49-F238E27FC236}">
                    <a16:creationId xmlns:a16="http://schemas.microsoft.com/office/drawing/2014/main" id="{1647E44E-3E2D-FC45-9B11-C94115E77F8B}"/>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8" name="RNN">
                <a:extLst>
                  <a:ext uri="{FF2B5EF4-FFF2-40B4-BE49-F238E27FC236}">
                    <a16:creationId xmlns:a16="http://schemas.microsoft.com/office/drawing/2014/main" id="{190C5601-A1F7-0746-B535-ADBDD078C059}"/>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a:extLst>
                  <a:ext uri="{FF2B5EF4-FFF2-40B4-BE49-F238E27FC236}">
                    <a16:creationId xmlns:a16="http://schemas.microsoft.com/office/drawing/2014/main" id="{0C25AF80-DDDC-1347-8773-C5362A8CE81E}"/>
                  </a:ext>
                </a:extLst>
              </p:cNvPr>
              <p:cNvGrpSpPr/>
              <p:nvPr/>
            </p:nvGrpSpPr>
            <p:grpSpPr>
              <a:xfrm>
                <a:off x="1964521" y="190690"/>
                <a:ext cx="282338" cy="891051"/>
                <a:chOff x="0" y="0"/>
                <a:chExt cx="282336" cy="891050"/>
              </a:xfrm>
            </p:grpSpPr>
            <p:sp>
              <p:nvSpPr>
                <p:cNvPr id="230" name="Rectangle">
                  <a:extLst>
                    <a:ext uri="{FF2B5EF4-FFF2-40B4-BE49-F238E27FC236}">
                      <a16:creationId xmlns:a16="http://schemas.microsoft.com/office/drawing/2014/main" id="{BB77BB2E-25AB-F64B-A937-2CB5770E46C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1" name="Circle">
                  <a:extLst>
                    <a:ext uri="{FF2B5EF4-FFF2-40B4-BE49-F238E27FC236}">
                      <a16:creationId xmlns:a16="http://schemas.microsoft.com/office/drawing/2014/main" id="{5592D589-5BBF-6141-B8BD-3BDDD6F3444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2" name="Circle">
                  <a:extLst>
                    <a:ext uri="{FF2B5EF4-FFF2-40B4-BE49-F238E27FC236}">
                      <a16:creationId xmlns:a16="http://schemas.microsoft.com/office/drawing/2014/main" id="{60202E4E-D814-D840-8EF0-D7232AB37D5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a:extLst>
                    <a:ext uri="{FF2B5EF4-FFF2-40B4-BE49-F238E27FC236}">
                      <a16:creationId xmlns:a16="http://schemas.microsoft.com/office/drawing/2014/main" id="{A2F6D6F7-15F8-B344-A2A4-E3BB943D3541}"/>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9" name="Group">
              <a:extLst>
                <a:ext uri="{FF2B5EF4-FFF2-40B4-BE49-F238E27FC236}">
                  <a16:creationId xmlns:a16="http://schemas.microsoft.com/office/drawing/2014/main" id="{430E1F74-B1C0-5F40-9246-AC1A88068B87}"/>
                </a:ext>
              </a:extLst>
            </p:cNvPr>
            <p:cNvGrpSpPr/>
            <p:nvPr/>
          </p:nvGrpSpPr>
          <p:grpSpPr>
            <a:xfrm>
              <a:off x="7142563" y="3584732"/>
              <a:ext cx="2246860" cy="1079747"/>
              <a:chOff x="0" y="0"/>
              <a:chExt cx="2246858" cy="1079745"/>
            </a:xfrm>
          </p:grpSpPr>
          <p:sp>
            <p:nvSpPr>
              <p:cNvPr id="218" name="Line">
                <a:extLst>
                  <a:ext uri="{FF2B5EF4-FFF2-40B4-BE49-F238E27FC236}">
                    <a16:creationId xmlns:a16="http://schemas.microsoft.com/office/drawing/2014/main" id="{94E6D5C3-F170-8040-8C12-DF60C5210925}"/>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9" name="Line">
                <a:extLst>
                  <a:ext uri="{FF2B5EF4-FFF2-40B4-BE49-F238E27FC236}">
                    <a16:creationId xmlns:a16="http://schemas.microsoft.com/office/drawing/2014/main" id="{20F89B6F-4A5A-DC48-B50F-3785979BAB0A}"/>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0" name="RNN">
                <a:extLst>
                  <a:ext uri="{FF2B5EF4-FFF2-40B4-BE49-F238E27FC236}">
                    <a16:creationId xmlns:a16="http://schemas.microsoft.com/office/drawing/2014/main" id="{1A7147A4-3BBE-874C-8169-C36C11DB2F23}"/>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1" name="Group">
                <a:extLst>
                  <a:ext uri="{FF2B5EF4-FFF2-40B4-BE49-F238E27FC236}">
                    <a16:creationId xmlns:a16="http://schemas.microsoft.com/office/drawing/2014/main" id="{294AC42A-9356-3847-A715-0E797E4B6788}"/>
                  </a:ext>
                </a:extLst>
              </p:cNvPr>
              <p:cNvGrpSpPr/>
              <p:nvPr/>
            </p:nvGrpSpPr>
            <p:grpSpPr>
              <a:xfrm>
                <a:off x="1964521" y="188695"/>
                <a:ext cx="282338" cy="891051"/>
                <a:chOff x="0" y="0"/>
                <a:chExt cx="282336" cy="891050"/>
              </a:xfrm>
            </p:grpSpPr>
            <p:sp>
              <p:nvSpPr>
                <p:cNvPr id="222" name="Rectangle">
                  <a:extLst>
                    <a:ext uri="{FF2B5EF4-FFF2-40B4-BE49-F238E27FC236}">
                      <a16:creationId xmlns:a16="http://schemas.microsoft.com/office/drawing/2014/main" id="{B35A460D-6AC2-D94F-AB3B-CAC3339DAE7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3" name="Circle">
                  <a:extLst>
                    <a:ext uri="{FF2B5EF4-FFF2-40B4-BE49-F238E27FC236}">
                      <a16:creationId xmlns:a16="http://schemas.microsoft.com/office/drawing/2014/main" id="{7F4896FA-07EC-2643-9677-1B62F2B2B50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4" name="Circle">
                  <a:extLst>
                    <a:ext uri="{FF2B5EF4-FFF2-40B4-BE49-F238E27FC236}">
                      <a16:creationId xmlns:a16="http://schemas.microsoft.com/office/drawing/2014/main" id="{B65BD624-4DFD-9948-8458-B551740D40F1}"/>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5" name="Circle">
                  <a:extLst>
                    <a:ext uri="{FF2B5EF4-FFF2-40B4-BE49-F238E27FC236}">
                      <a16:creationId xmlns:a16="http://schemas.microsoft.com/office/drawing/2014/main" id="{7240EF21-62F8-7C42-8AFD-BAEA3272DE3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0" name="Group">
              <a:extLst>
                <a:ext uri="{FF2B5EF4-FFF2-40B4-BE49-F238E27FC236}">
                  <a16:creationId xmlns:a16="http://schemas.microsoft.com/office/drawing/2014/main" id="{2645FA75-ADD3-E548-8FF7-471EBD4D9133}"/>
                </a:ext>
              </a:extLst>
            </p:cNvPr>
            <p:cNvGrpSpPr/>
            <p:nvPr/>
          </p:nvGrpSpPr>
          <p:grpSpPr>
            <a:xfrm>
              <a:off x="9415863" y="3584848"/>
              <a:ext cx="2246860" cy="1079631"/>
              <a:chOff x="0" y="0"/>
              <a:chExt cx="2246858" cy="1079630"/>
            </a:xfrm>
          </p:grpSpPr>
          <p:sp>
            <p:nvSpPr>
              <p:cNvPr id="210" name="Line">
                <a:extLst>
                  <a:ext uri="{FF2B5EF4-FFF2-40B4-BE49-F238E27FC236}">
                    <a16:creationId xmlns:a16="http://schemas.microsoft.com/office/drawing/2014/main" id="{AC19108F-89C6-2B4E-B294-B9D548ACF404}"/>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1" name="Line">
                <a:extLst>
                  <a:ext uri="{FF2B5EF4-FFF2-40B4-BE49-F238E27FC236}">
                    <a16:creationId xmlns:a16="http://schemas.microsoft.com/office/drawing/2014/main" id="{902F6CFC-A9CC-A442-8A0F-93840979F1FD}"/>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2" name="RNN">
                <a:extLst>
                  <a:ext uri="{FF2B5EF4-FFF2-40B4-BE49-F238E27FC236}">
                    <a16:creationId xmlns:a16="http://schemas.microsoft.com/office/drawing/2014/main" id="{674081B7-C469-E242-A525-5E0D613AE55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3" name="Group">
                <a:extLst>
                  <a:ext uri="{FF2B5EF4-FFF2-40B4-BE49-F238E27FC236}">
                    <a16:creationId xmlns:a16="http://schemas.microsoft.com/office/drawing/2014/main" id="{F84E2F08-DC49-6549-BB90-115A8EF7691E}"/>
                  </a:ext>
                </a:extLst>
              </p:cNvPr>
              <p:cNvGrpSpPr/>
              <p:nvPr/>
            </p:nvGrpSpPr>
            <p:grpSpPr>
              <a:xfrm>
                <a:off x="1964521" y="188580"/>
                <a:ext cx="282338" cy="891051"/>
                <a:chOff x="0" y="0"/>
                <a:chExt cx="282336" cy="891050"/>
              </a:xfrm>
            </p:grpSpPr>
            <p:sp>
              <p:nvSpPr>
                <p:cNvPr id="214" name="Rectangle">
                  <a:extLst>
                    <a:ext uri="{FF2B5EF4-FFF2-40B4-BE49-F238E27FC236}">
                      <a16:creationId xmlns:a16="http://schemas.microsoft.com/office/drawing/2014/main" id="{E2221B19-139F-244A-81C5-806F7FE56B9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5" name="Circle">
                  <a:extLst>
                    <a:ext uri="{FF2B5EF4-FFF2-40B4-BE49-F238E27FC236}">
                      <a16:creationId xmlns:a16="http://schemas.microsoft.com/office/drawing/2014/main" id="{978261ED-CE16-DE4C-AF27-89ED9202322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6" name="Circle">
                  <a:extLst>
                    <a:ext uri="{FF2B5EF4-FFF2-40B4-BE49-F238E27FC236}">
                      <a16:creationId xmlns:a16="http://schemas.microsoft.com/office/drawing/2014/main" id="{224F54E5-255C-BD4C-8B85-C2D3545224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7" name="Circle">
                  <a:extLst>
                    <a:ext uri="{FF2B5EF4-FFF2-40B4-BE49-F238E27FC236}">
                      <a16:creationId xmlns:a16="http://schemas.microsoft.com/office/drawing/2014/main" id="{F56A4EF5-A0A1-F44C-9F13-44B04292DDA8}"/>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1" name="Group">
              <a:extLst>
                <a:ext uri="{FF2B5EF4-FFF2-40B4-BE49-F238E27FC236}">
                  <a16:creationId xmlns:a16="http://schemas.microsoft.com/office/drawing/2014/main" id="{81476E6D-8DF8-864C-B466-D595B5198417}"/>
                </a:ext>
              </a:extLst>
            </p:cNvPr>
            <p:cNvGrpSpPr/>
            <p:nvPr/>
          </p:nvGrpSpPr>
          <p:grpSpPr>
            <a:xfrm>
              <a:off x="10702565" y="2305040"/>
              <a:ext cx="1234251" cy="1269182"/>
              <a:chOff x="0" y="9919"/>
              <a:chExt cx="1234250" cy="1269181"/>
            </a:xfrm>
          </p:grpSpPr>
          <p:sp>
            <p:nvSpPr>
              <p:cNvPr id="201" name="movie">
                <a:extLst>
                  <a:ext uri="{FF2B5EF4-FFF2-40B4-BE49-F238E27FC236}">
                    <a16:creationId xmlns:a16="http://schemas.microsoft.com/office/drawing/2014/main" id="{9BE24B98-E6F0-6840-B74B-5B282F33059F}"/>
                  </a:ext>
                </a:extLst>
              </p:cNvPr>
              <p:cNvSpPr txBox="1"/>
              <p:nvPr/>
            </p:nvSpPr>
            <p:spPr>
              <a:xfrm>
                <a:off x="0" y="9919"/>
                <a:ext cx="1197274"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movie</a:t>
                </a:r>
              </a:p>
            </p:txBody>
          </p:sp>
          <p:grpSp>
            <p:nvGrpSpPr>
              <p:cNvPr id="202" name="Group">
                <a:extLst>
                  <a:ext uri="{FF2B5EF4-FFF2-40B4-BE49-F238E27FC236}">
                    <a16:creationId xmlns:a16="http://schemas.microsoft.com/office/drawing/2014/main" id="{5E8B5967-6E1E-784D-9D15-FDAB82A71DB4}"/>
                  </a:ext>
                </a:extLst>
              </p:cNvPr>
              <p:cNvGrpSpPr/>
              <p:nvPr/>
            </p:nvGrpSpPr>
            <p:grpSpPr>
              <a:xfrm>
                <a:off x="63217" y="545414"/>
                <a:ext cx="1171033" cy="733686"/>
                <a:chOff x="0" y="0"/>
                <a:chExt cx="1171032" cy="733684"/>
              </a:xfrm>
            </p:grpSpPr>
            <p:grpSp>
              <p:nvGrpSpPr>
                <p:cNvPr id="203" name="Group">
                  <a:extLst>
                    <a:ext uri="{FF2B5EF4-FFF2-40B4-BE49-F238E27FC236}">
                      <a16:creationId xmlns:a16="http://schemas.microsoft.com/office/drawing/2014/main" id="{1162FE33-8F48-3941-9AB0-1A7D538D08CC}"/>
                    </a:ext>
                  </a:extLst>
                </p:cNvPr>
                <p:cNvGrpSpPr/>
                <p:nvPr/>
              </p:nvGrpSpPr>
              <p:grpSpPr>
                <a:xfrm rot="16200000">
                  <a:off x="444347" y="7000"/>
                  <a:ext cx="282338" cy="1171033"/>
                  <a:chOff x="0" y="0"/>
                  <a:chExt cx="282336" cy="1171032"/>
                </a:xfrm>
              </p:grpSpPr>
              <p:sp>
                <p:nvSpPr>
                  <p:cNvPr id="205" name="Rectangle">
                    <a:extLst>
                      <a:ext uri="{FF2B5EF4-FFF2-40B4-BE49-F238E27FC236}">
                        <a16:creationId xmlns:a16="http://schemas.microsoft.com/office/drawing/2014/main" id="{FC7BEAF0-4573-3C4D-8B82-C8B633C30E1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6" name="Circle">
                    <a:extLst>
                      <a:ext uri="{FF2B5EF4-FFF2-40B4-BE49-F238E27FC236}">
                        <a16:creationId xmlns:a16="http://schemas.microsoft.com/office/drawing/2014/main" id="{AA33E3F8-D226-4E42-B1DD-F0FB52449A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7" name="Circle">
                    <a:extLst>
                      <a:ext uri="{FF2B5EF4-FFF2-40B4-BE49-F238E27FC236}">
                        <a16:creationId xmlns:a16="http://schemas.microsoft.com/office/drawing/2014/main" id="{6F59B7BB-CB6E-7A46-888B-886C7F82346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8" name="Circle">
                    <a:extLst>
                      <a:ext uri="{FF2B5EF4-FFF2-40B4-BE49-F238E27FC236}">
                        <a16:creationId xmlns:a16="http://schemas.microsoft.com/office/drawing/2014/main" id="{686E16B7-8845-0642-B58D-A00F2A2A4BEA}"/>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a:extLst>
                      <a:ext uri="{FF2B5EF4-FFF2-40B4-BE49-F238E27FC236}">
                        <a16:creationId xmlns:a16="http://schemas.microsoft.com/office/drawing/2014/main" id="{4E4ECCAB-21CA-0E4B-9331-C6A6B1DCC5E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04" name="Line">
                  <a:extLst>
                    <a:ext uri="{FF2B5EF4-FFF2-40B4-BE49-F238E27FC236}">
                      <a16:creationId xmlns:a16="http://schemas.microsoft.com/office/drawing/2014/main" id="{7CD03058-BB2C-C947-8696-67CFD58FDF8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2" name="Group">
              <a:extLst>
                <a:ext uri="{FF2B5EF4-FFF2-40B4-BE49-F238E27FC236}">
                  <a16:creationId xmlns:a16="http://schemas.microsoft.com/office/drawing/2014/main" id="{7EBB482D-464F-1D4E-9E50-8CFA903F0307}"/>
                </a:ext>
              </a:extLst>
            </p:cNvPr>
            <p:cNvGrpSpPr/>
            <p:nvPr/>
          </p:nvGrpSpPr>
          <p:grpSpPr>
            <a:xfrm>
              <a:off x="8479781" y="2305040"/>
              <a:ext cx="1171035" cy="1269182"/>
              <a:chOff x="-1" y="9919"/>
              <a:chExt cx="1171034" cy="1269181"/>
            </a:xfrm>
          </p:grpSpPr>
          <p:sp>
            <p:nvSpPr>
              <p:cNvPr id="192" name="this">
                <a:extLst>
                  <a:ext uri="{FF2B5EF4-FFF2-40B4-BE49-F238E27FC236}">
                    <a16:creationId xmlns:a16="http://schemas.microsoft.com/office/drawing/2014/main" id="{AD444753-BF7D-D543-A6DB-C4F318EC3D20}"/>
                  </a:ext>
                </a:extLst>
              </p:cNvPr>
              <p:cNvSpPr txBox="1"/>
              <p:nvPr/>
            </p:nvSpPr>
            <p:spPr>
              <a:xfrm>
                <a:off x="190757" y="9919"/>
                <a:ext cx="750062"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this</a:t>
                </a:r>
              </a:p>
            </p:txBody>
          </p:sp>
          <p:grpSp>
            <p:nvGrpSpPr>
              <p:cNvPr id="193" name="Group">
                <a:extLst>
                  <a:ext uri="{FF2B5EF4-FFF2-40B4-BE49-F238E27FC236}">
                    <a16:creationId xmlns:a16="http://schemas.microsoft.com/office/drawing/2014/main" id="{2A66C952-AF75-4E47-A882-16CC651E7563}"/>
                  </a:ext>
                </a:extLst>
              </p:cNvPr>
              <p:cNvGrpSpPr/>
              <p:nvPr/>
            </p:nvGrpSpPr>
            <p:grpSpPr>
              <a:xfrm>
                <a:off x="-1" y="545414"/>
                <a:ext cx="1171034" cy="733686"/>
                <a:chOff x="0" y="0"/>
                <a:chExt cx="1171032" cy="733684"/>
              </a:xfrm>
            </p:grpSpPr>
            <p:grpSp>
              <p:nvGrpSpPr>
                <p:cNvPr id="194" name="Group">
                  <a:extLst>
                    <a:ext uri="{FF2B5EF4-FFF2-40B4-BE49-F238E27FC236}">
                      <a16:creationId xmlns:a16="http://schemas.microsoft.com/office/drawing/2014/main" id="{B5C272EF-409E-6C4C-996A-F3F6E1968328}"/>
                    </a:ext>
                  </a:extLst>
                </p:cNvPr>
                <p:cNvGrpSpPr/>
                <p:nvPr/>
              </p:nvGrpSpPr>
              <p:grpSpPr>
                <a:xfrm rot="16200000">
                  <a:off x="444347" y="7000"/>
                  <a:ext cx="282338" cy="1171033"/>
                  <a:chOff x="0" y="0"/>
                  <a:chExt cx="282336" cy="1171032"/>
                </a:xfrm>
              </p:grpSpPr>
              <p:sp>
                <p:nvSpPr>
                  <p:cNvPr id="196" name="Rectangle">
                    <a:extLst>
                      <a:ext uri="{FF2B5EF4-FFF2-40B4-BE49-F238E27FC236}">
                        <a16:creationId xmlns:a16="http://schemas.microsoft.com/office/drawing/2014/main" id="{4B863E7A-A0E4-3143-AE7F-576258121C9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7" name="Circle">
                    <a:extLst>
                      <a:ext uri="{FF2B5EF4-FFF2-40B4-BE49-F238E27FC236}">
                        <a16:creationId xmlns:a16="http://schemas.microsoft.com/office/drawing/2014/main" id="{3DE533A9-0C91-6D44-B939-9F5FC39DAE5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8" name="Circle">
                    <a:extLst>
                      <a:ext uri="{FF2B5EF4-FFF2-40B4-BE49-F238E27FC236}">
                        <a16:creationId xmlns:a16="http://schemas.microsoft.com/office/drawing/2014/main" id="{76B62B40-0150-CB46-BA24-7DDBF26D9A1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9" name="Circle">
                    <a:extLst>
                      <a:ext uri="{FF2B5EF4-FFF2-40B4-BE49-F238E27FC236}">
                        <a16:creationId xmlns:a16="http://schemas.microsoft.com/office/drawing/2014/main" id="{71B12C5C-8AE4-8943-94D2-7CD3346F3E32}"/>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a:extLst>
                      <a:ext uri="{FF2B5EF4-FFF2-40B4-BE49-F238E27FC236}">
                        <a16:creationId xmlns:a16="http://schemas.microsoft.com/office/drawing/2014/main" id="{E1AE3CF8-5739-7C4D-B9E9-20A7A00FFBC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95" name="Line">
                  <a:extLst>
                    <a:ext uri="{FF2B5EF4-FFF2-40B4-BE49-F238E27FC236}">
                      <a16:creationId xmlns:a16="http://schemas.microsoft.com/office/drawing/2014/main" id="{DAA3D359-DA7E-0744-97FE-6F3B18AA9EE5}"/>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3" name="Group">
              <a:extLst>
                <a:ext uri="{FF2B5EF4-FFF2-40B4-BE49-F238E27FC236}">
                  <a16:creationId xmlns:a16="http://schemas.microsoft.com/office/drawing/2014/main" id="{B38D8707-CAAB-A243-8552-CCCC28EA922E}"/>
                </a:ext>
              </a:extLst>
            </p:cNvPr>
            <p:cNvGrpSpPr/>
            <p:nvPr/>
          </p:nvGrpSpPr>
          <p:grpSpPr>
            <a:xfrm>
              <a:off x="6193781" y="2305040"/>
              <a:ext cx="1171035" cy="1269182"/>
              <a:chOff x="-1" y="9919"/>
              <a:chExt cx="1171034" cy="1269181"/>
            </a:xfrm>
          </p:grpSpPr>
          <p:sp>
            <p:nvSpPr>
              <p:cNvPr id="183" name="hate">
                <a:extLst>
                  <a:ext uri="{FF2B5EF4-FFF2-40B4-BE49-F238E27FC236}">
                    <a16:creationId xmlns:a16="http://schemas.microsoft.com/office/drawing/2014/main" id="{1CB3AB69-18B4-EE44-BA1D-95B78BE588B6}"/>
                  </a:ext>
                </a:extLst>
              </p:cNvPr>
              <p:cNvSpPr txBox="1"/>
              <p:nvPr/>
            </p:nvSpPr>
            <p:spPr>
              <a:xfrm>
                <a:off x="101602" y="9919"/>
                <a:ext cx="8985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dirty="0"/>
                  <a:t>hate</a:t>
                </a:r>
              </a:p>
            </p:txBody>
          </p:sp>
          <p:grpSp>
            <p:nvGrpSpPr>
              <p:cNvPr id="184" name="Group">
                <a:extLst>
                  <a:ext uri="{FF2B5EF4-FFF2-40B4-BE49-F238E27FC236}">
                    <a16:creationId xmlns:a16="http://schemas.microsoft.com/office/drawing/2014/main" id="{117059E2-0C68-514B-BB45-DDAA689E6153}"/>
                  </a:ext>
                </a:extLst>
              </p:cNvPr>
              <p:cNvGrpSpPr/>
              <p:nvPr/>
            </p:nvGrpSpPr>
            <p:grpSpPr>
              <a:xfrm>
                <a:off x="-1" y="545414"/>
                <a:ext cx="1171034" cy="733686"/>
                <a:chOff x="0" y="0"/>
                <a:chExt cx="1171032" cy="733684"/>
              </a:xfrm>
            </p:grpSpPr>
            <p:grpSp>
              <p:nvGrpSpPr>
                <p:cNvPr id="185" name="Group">
                  <a:extLst>
                    <a:ext uri="{FF2B5EF4-FFF2-40B4-BE49-F238E27FC236}">
                      <a16:creationId xmlns:a16="http://schemas.microsoft.com/office/drawing/2014/main" id="{DD3A55E3-9A41-FF42-B526-F35E751117A0}"/>
                    </a:ext>
                  </a:extLst>
                </p:cNvPr>
                <p:cNvGrpSpPr/>
                <p:nvPr/>
              </p:nvGrpSpPr>
              <p:grpSpPr>
                <a:xfrm rot="16200000">
                  <a:off x="444347" y="7000"/>
                  <a:ext cx="282338" cy="1171033"/>
                  <a:chOff x="0" y="0"/>
                  <a:chExt cx="282336" cy="1171032"/>
                </a:xfrm>
              </p:grpSpPr>
              <p:sp>
                <p:nvSpPr>
                  <p:cNvPr id="187" name="Rectangle">
                    <a:extLst>
                      <a:ext uri="{FF2B5EF4-FFF2-40B4-BE49-F238E27FC236}">
                        <a16:creationId xmlns:a16="http://schemas.microsoft.com/office/drawing/2014/main" id="{297F50E5-640D-5944-AD67-63A8B808922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88" name="Circle">
                    <a:extLst>
                      <a:ext uri="{FF2B5EF4-FFF2-40B4-BE49-F238E27FC236}">
                        <a16:creationId xmlns:a16="http://schemas.microsoft.com/office/drawing/2014/main" id="{4A902904-7487-2442-A0CB-165BE032AEB1}"/>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9" name="Circle">
                    <a:extLst>
                      <a:ext uri="{FF2B5EF4-FFF2-40B4-BE49-F238E27FC236}">
                        <a16:creationId xmlns:a16="http://schemas.microsoft.com/office/drawing/2014/main" id="{1D3BF8E1-67E4-0A43-80AF-2EAD1F21872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0" name="Circle">
                    <a:extLst>
                      <a:ext uri="{FF2B5EF4-FFF2-40B4-BE49-F238E27FC236}">
                        <a16:creationId xmlns:a16="http://schemas.microsoft.com/office/drawing/2014/main" id="{86659A50-B816-C243-B2AB-BFF4474FE29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1" name="Circle">
                    <a:extLst>
                      <a:ext uri="{FF2B5EF4-FFF2-40B4-BE49-F238E27FC236}">
                        <a16:creationId xmlns:a16="http://schemas.microsoft.com/office/drawing/2014/main" id="{C076431D-BF57-E146-B160-C546D920882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86" name="Line">
                  <a:extLst>
                    <a:ext uri="{FF2B5EF4-FFF2-40B4-BE49-F238E27FC236}">
                      <a16:creationId xmlns:a16="http://schemas.microsoft.com/office/drawing/2014/main" id="{5AE88BB3-1AD0-4A4F-9CA5-88304EBD2273}"/>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4" name="Group">
              <a:extLst>
                <a:ext uri="{FF2B5EF4-FFF2-40B4-BE49-F238E27FC236}">
                  <a16:creationId xmlns:a16="http://schemas.microsoft.com/office/drawing/2014/main" id="{E4DB5458-A98B-B342-8E68-A2E168C8AC37}"/>
                </a:ext>
              </a:extLst>
            </p:cNvPr>
            <p:cNvGrpSpPr/>
            <p:nvPr/>
          </p:nvGrpSpPr>
          <p:grpSpPr>
            <a:xfrm>
              <a:off x="4034781" y="2305040"/>
              <a:ext cx="1171035" cy="1269182"/>
              <a:chOff x="-1" y="9919"/>
              <a:chExt cx="1171034" cy="1269181"/>
            </a:xfrm>
          </p:grpSpPr>
          <p:sp>
            <p:nvSpPr>
              <p:cNvPr id="174" name="I">
                <a:extLst>
                  <a:ext uri="{FF2B5EF4-FFF2-40B4-BE49-F238E27FC236}">
                    <a16:creationId xmlns:a16="http://schemas.microsoft.com/office/drawing/2014/main" id="{C9881723-650B-8A42-BC98-9679DD19632A}"/>
                  </a:ext>
                </a:extLst>
              </p:cNvPr>
              <p:cNvSpPr txBox="1"/>
              <p:nvPr/>
            </p:nvSpPr>
            <p:spPr>
              <a:xfrm>
                <a:off x="482907" y="9919"/>
                <a:ext cx="2120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I</a:t>
                </a:r>
              </a:p>
            </p:txBody>
          </p:sp>
          <p:grpSp>
            <p:nvGrpSpPr>
              <p:cNvPr id="175" name="Group">
                <a:extLst>
                  <a:ext uri="{FF2B5EF4-FFF2-40B4-BE49-F238E27FC236}">
                    <a16:creationId xmlns:a16="http://schemas.microsoft.com/office/drawing/2014/main" id="{10DD2BE9-829D-B843-8BEB-C0409375521F}"/>
                  </a:ext>
                </a:extLst>
              </p:cNvPr>
              <p:cNvGrpSpPr/>
              <p:nvPr/>
            </p:nvGrpSpPr>
            <p:grpSpPr>
              <a:xfrm>
                <a:off x="-1" y="545414"/>
                <a:ext cx="1171034" cy="733686"/>
                <a:chOff x="0" y="0"/>
                <a:chExt cx="1171032" cy="733684"/>
              </a:xfrm>
            </p:grpSpPr>
            <p:grpSp>
              <p:nvGrpSpPr>
                <p:cNvPr id="176" name="Group">
                  <a:extLst>
                    <a:ext uri="{FF2B5EF4-FFF2-40B4-BE49-F238E27FC236}">
                      <a16:creationId xmlns:a16="http://schemas.microsoft.com/office/drawing/2014/main" id="{85700708-C48B-8346-8E7C-AB4250AC97B2}"/>
                    </a:ext>
                  </a:extLst>
                </p:cNvPr>
                <p:cNvGrpSpPr/>
                <p:nvPr/>
              </p:nvGrpSpPr>
              <p:grpSpPr>
                <a:xfrm rot="16200000">
                  <a:off x="444347" y="7000"/>
                  <a:ext cx="282338" cy="1171033"/>
                  <a:chOff x="0" y="0"/>
                  <a:chExt cx="282336" cy="1171032"/>
                </a:xfrm>
              </p:grpSpPr>
              <p:sp>
                <p:nvSpPr>
                  <p:cNvPr id="178" name="Rectangle">
                    <a:extLst>
                      <a:ext uri="{FF2B5EF4-FFF2-40B4-BE49-F238E27FC236}">
                        <a16:creationId xmlns:a16="http://schemas.microsoft.com/office/drawing/2014/main" id="{E0F888FB-BC2A-6A45-87A2-D88BBABD515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9" name="Circle">
                    <a:extLst>
                      <a:ext uri="{FF2B5EF4-FFF2-40B4-BE49-F238E27FC236}">
                        <a16:creationId xmlns:a16="http://schemas.microsoft.com/office/drawing/2014/main" id="{3991CCA1-559E-6243-BDFA-709E483A5E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0" name="Circle">
                    <a:extLst>
                      <a:ext uri="{FF2B5EF4-FFF2-40B4-BE49-F238E27FC236}">
                        <a16:creationId xmlns:a16="http://schemas.microsoft.com/office/drawing/2014/main" id="{B58F6F55-CF1F-9A49-A699-808DD19C31D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1" name="Circle">
                    <a:extLst>
                      <a:ext uri="{FF2B5EF4-FFF2-40B4-BE49-F238E27FC236}">
                        <a16:creationId xmlns:a16="http://schemas.microsoft.com/office/drawing/2014/main" id="{FD85E3B2-26F5-E740-8929-61DD03C65CF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2" name="Circle">
                    <a:extLst>
                      <a:ext uri="{FF2B5EF4-FFF2-40B4-BE49-F238E27FC236}">
                        <a16:creationId xmlns:a16="http://schemas.microsoft.com/office/drawing/2014/main" id="{15E15F34-6FF6-D943-93AC-DC719178DBC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77" name="Line">
                  <a:extLst>
                    <a:ext uri="{FF2B5EF4-FFF2-40B4-BE49-F238E27FC236}">
                      <a16:creationId xmlns:a16="http://schemas.microsoft.com/office/drawing/2014/main" id="{5E6E1969-0729-AA43-AE5E-D48E3DB274FC}"/>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5" name="Group">
              <a:extLst>
                <a:ext uri="{FF2B5EF4-FFF2-40B4-BE49-F238E27FC236}">
                  <a16:creationId xmlns:a16="http://schemas.microsoft.com/office/drawing/2014/main" id="{9A2CDE4B-7110-AD4E-93F1-7C4AB596C5E3}"/>
                </a:ext>
              </a:extLst>
            </p:cNvPr>
            <p:cNvGrpSpPr/>
            <p:nvPr/>
          </p:nvGrpSpPr>
          <p:grpSpPr>
            <a:xfrm>
              <a:off x="4049531" y="4653994"/>
              <a:ext cx="1394026" cy="1478548"/>
              <a:chOff x="0" y="0"/>
              <a:chExt cx="1394025" cy="1478546"/>
            </a:xfrm>
          </p:grpSpPr>
          <p:sp>
            <p:nvSpPr>
              <p:cNvPr id="171" name="Line">
                <a:extLst>
                  <a:ext uri="{FF2B5EF4-FFF2-40B4-BE49-F238E27FC236}">
                    <a16:creationId xmlns:a16="http://schemas.microsoft.com/office/drawing/2014/main" id="{E93E0E1C-F2F0-364C-B518-18CBA04CC590}"/>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72" name="predict">
                <a:extLst>
                  <a:ext uri="{FF2B5EF4-FFF2-40B4-BE49-F238E27FC236}">
                    <a16:creationId xmlns:a16="http://schemas.microsoft.com/office/drawing/2014/main" id="{6DC253F3-0544-A74D-86B2-8C8396017492}"/>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3" name="hate">
                <a:extLst>
                  <a:ext uri="{FF2B5EF4-FFF2-40B4-BE49-F238E27FC236}">
                    <a16:creationId xmlns:a16="http://schemas.microsoft.com/office/drawing/2014/main" id="{9092EDE8-D0DC-E44A-AB88-227BBF4BFC57}"/>
                  </a:ext>
                </a:extLst>
              </p:cNvPr>
              <p:cNvSpPr txBox="1"/>
              <p:nvPr/>
            </p:nvSpPr>
            <p:spPr>
              <a:xfrm>
                <a:off x="240927" y="850682"/>
                <a:ext cx="8985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hate</a:t>
                </a:r>
              </a:p>
            </p:txBody>
          </p:sp>
        </p:grpSp>
        <p:grpSp>
          <p:nvGrpSpPr>
            <p:cNvPr id="136" name="Group">
              <a:extLst>
                <a:ext uri="{FF2B5EF4-FFF2-40B4-BE49-F238E27FC236}">
                  <a16:creationId xmlns:a16="http://schemas.microsoft.com/office/drawing/2014/main" id="{341B2F38-1EAF-AE4A-B92C-5EF298064014}"/>
                </a:ext>
              </a:extLst>
            </p:cNvPr>
            <p:cNvGrpSpPr/>
            <p:nvPr/>
          </p:nvGrpSpPr>
          <p:grpSpPr>
            <a:xfrm>
              <a:off x="6272031" y="4653994"/>
              <a:ext cx="1394026" cy="1478548"/>
              <a:chOff x="0" y="0"/>
              <a:chExt cx="1394025" cy="1478546"/>
            </a:xfrm>
          </p:grpSpPr>
          <p:sp>
            <p:nvSpPr>
              <p:cNvPr id="168" name="Line">
                <a:extLst>
                  <a:ext uri="{FF2B5EF4-FFF2-40B4-BE49-F238E27FC236}">
                    <a16:creationId xmlns:a16="http://schemas.microsoft.com/office/drawing/2014/main" id="{12D42089-347C-3F43-99AC-97C49A4B7BAF}"/>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9" name="predict">
                <a:extLst>
                  <a:ext uri="{FF2B5EF4-FFF2-40B4-BE49-F238E27FC236}">
                    <a16:creationId xmlns:a16="http://schemas.microsoft.com/office/drawing/2014/main" id="{94AD24B9-EB92-0E41-9324-5049BE415E2A}"/>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0" name="this">
                <a:extLst>
                  <a:ext uri="{FF2B5EF4-FFF2-40B4-BE49-F238E27FC236}">
                    <a16:creationId xmlns:a16="http://schemas.microsoft.com/office/drawing/2014/main" id="{25FD6A0A-21E0-7C4D-97B1-E881A2F55AC2}"/>
                  </a:ext>
                </a:extLst>
              </p:cNvPr>
              <p:cNvSpPr txBox="1"/>
              <p:nvPr/>
            </p:nvSpPr>
            <p:spPr>
              <a:xfrm>
                <a:off x="322932" y="850682"/>
                <a:ext cx="75006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this</a:t>
                </a:r>
              </a:p>
            </p:txBody>
          </p:sp>
        </p:grpSp>
        <p:grpSp>
          <p:nvGrpSpPr>
            <p:cNvPr id="137" name="Group">
              <a:extLst>
                <a:ext uri="{FF2B5EF4-FFF2-40B4-BE49-F238E27FC236}">
                  <a16:creationId xmlns:a16="http://schemas.microsoft.com/office/drawing/2014/main" id="{04CB15CD-E5F8-FB45-BCF4-EA5E6A4E0A49}"/>
                </a:ext>
              </a:extLst>
            </p:cNvPr>
            <p:cNvGrpSpPr/>
            <p:nvPr/>
          </p:nvGrpSpPr>
          <p:grpSpPr>
            <a:xfrm>
              <a:off x="8558031" y="4653994"/>
              <a:ext cx="1394026" cy="1478548"/>
              <a:chOff x="0" y="0"/>
              <a:chExt cx="1394025" cy="1478546"/>
            </a:xfrm>
          </p:grpSpPr>
          <p:sp>
            <p:nvSpPr>
              <p:cNvPr id="165" name="Line">
                <a:extLst>
                  <a:ext uri="{FF2B5EF4-FFF2-40B4-BE49-F238E27FC236}">
                    <a16:creationId xmlns:a16="http://schemas.microsoft.com/office/drawing/2014/main" id="{3570F919-13E8-5943-A09D-A227E5A5CB25}"/>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6" name="predict">
                <a:extLst>
                  <a:ext uri="{FF2B5EF4-FFF2-40B4-BE49-F238E27FC236}">
                    <a16:creationId xmlns:a16="http://schemas.microsoft.com/office/drawing/2014/main" id="{A971E5F7-BC9E-4F42-A86F-A9350DB95927}"/>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7" name="movie">
                <a:extLst>
                  <a:ext uri="{FF2B5EF4-FFF2-40B4-BE49-F238E27FC236}">
                    <a16:creationId xmlns:a16="http://schemas.microsoft.com/office/drawing/2014/main" id="{BC66A764-9C08-A442-A3C1-1620DEDD124C}"/>
                  </a:ext>
                </a:extLst>
              </p:cNvPr>
              <p:cNvSpPr txBox="1"/>
              <p:nvPr/>
            </p:nvSpPr>
            <p:spPr>
              <a:xfrm>
                <a:off x="86635" y="850682"/>
                <a:ext cx="1197274"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movie</a:t>
                </a:r>
              </a:p>
            </p:txBody>
          </p:sp>
        </p:grpSp>
        <p:grpSp>
          <p:nvGrpSpPr>
            <p:cNvPr id="138" name="Group">
              <a:extLst>
                <a:ext uri="{FF2B5EF4-FFF2-40B4-BE49-F238E27FC236}">
                  <a16:creationId xmlns:a16="http://schemas.microsoft.com/office/drawing/2014/main" id="{1BA59F3B-1093-3A49-BDB9-690400E8B3DD}"/>
                </a:ext>
              </a:extLst>
            </p:cNvPr>
            <p:cNvGrpSpPr/>
            <p:nvPr/>
          </p:nvGrpSpPr>
          <p:grpSpPr>
            <a:xfrm>
              <a:off x="10844031" y="4653994"/>
              <a:ext cx="1394026" cy="1478548"/>
              <a:chOff x="0" y="0"/>
              <a:chExt cx="1394025" cy="1478546"/>
            </a:xfrm>
          </p:grpSpPr>
          <p:sp>
            <p:nvSpPr>
              <p:cNvPr id="162" name="Line">
                <a:extLst>
                  <a:ext uri="{FF2B5EF4-FFF2-40B4-BE49-F238E27FC236}">
                    <a16:creationId xmlns:a16="http://schemas.microsoft.com/office/drawing/2014/main" id="{58F1963E-D68A-9747-976E-889525E43792}"/>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3" name="predict">
                <a:extLst>
                  <a:ext uri="{FF2B5EF4-FFF2-40B4-BE49-F238E27FC236}">
                    <a16:creationId xmlns:a16="http://schemas.microsoft.com/office/drawing/2014/main" id="{09529A83-3D90-8544-A677-AC8375A4ECFF}"/>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4" name="&lt;/s&gt;">
                <a:extLst>
                  <a:ext uri="{FF2B5EF4-FFF2-40B4-BE49-F238E27FC236}">
                    <a16:creationId xmlns:a16="http://schemas.microsoft.com/office/drawing/2014/main" id="{4AFA98FE-7466-544B-8B3B-4FD0A21E08A3}"/>
                  </a:ext>
                </a:extLst>
              </p:cNvPr>
              <p:cNvSpPr txBox="1"/>
              <p:nvPr/>
            </p:nvSpPr>
            <p:spPr>
              <a:xfrm>
                <a:off x="221044" y="850682"/>
                <a:ext cx="87171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&lt;/s&gt;</a:t>
                </a:r>
              </a:p>
            </p:txBody>
          </p:sp>
        </p:grpSp>
        <p:grpSp>
          <p:nvGrpSpPr>
            <p:cNvPr id="139" name="Group">
              <a:extLst>
                <a:ext uri="{FF2B5EF4-FFF2-40B4-BE49-F238E27FC236}">
                  <a16:creationId xmlns:a16="http://schemas.microsoft.com/office/drawing/2014/main" id="{B9A62DBD-579A-F244-A2D8-E1562C22241C}"/>
                </a:ext>
              </a:extLst>
            </p:cNvPr>
            <p:cNvGrpSpPr/>
            <p:nvPr/>
          </p:nvGrpSpPr>
          <p:grpSpPr>
            <a:xfrm>
              <a:off x="411563" y="3583708"/>
              <a:ext cx="2246860" cy="1080771"/>
              <a:chOff x="0" y="0"/>
              <a:chExt cx="2246858" cy="1080770"/>
            </a:xfrm>
          </p:grpSpPr>
          <p:sp>
            <p:nvSpPr>
              <p:cNvPr id="154" name="Line">
                <a:extLst>
                  <a:ext uri="{FF2B5EF4-FFF2-40B4-BE49-F238E27FC236}">
                    <a16:creationId xmlns:a16="http://schemas.microsoft.com/office/drawing/2014/main" id="{4B9C9BE8-9D7E-3243-8D84-D580E37C185A}"/>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5" name="Line">
                <a:extLst>
                  <a:ext uri="{FF2B5EF4-FFF2-40B4-BE49-F238E27FC236}">
                    <a16:creationId xmlns:a16="http://schemas.microsoft.com/office/drawing/2014/main" id="{CF7B4858-AB4C-0C4F-9F86-7E3F07F9193F}"/>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6" name="RNN">
                <a:extLst>
                  <a:ext uri="{FF2B5EF4-FFF2-40B4-BE49-F238E27FC236}">
                    <a16:creationId xmlns:a16="http://schemas.microsoft.com/office/drawing/2014/main" id="{D8115215-59C2-2043-BBE3-2C1506D531A4}"/>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57" name="Group">
                <a:extLst>
                  <a:ext uri="{FF2B5EF4-FFF2-40B4-BE49-F238E27FC236}">
                    <a16:creationId xmlns:a16="http://schemas.microsoft.com/office/drawing/2014/main" id="{5EC37888-0B38-A342-B4AA-2C7D03662BA9}"/>
                  </a:ext>
                </a:extLst>
              </p:cNvPr>
              <p:cNvGrpSpPr/>
              <p:nvPr/>
            </p:nvGrpSpPr>
            <p:grpSpPr>
              <a:xfrm>
                <a:off x="1964521" y="189720"/>
                <a:ext cx="282338" cy="891051"/>
                <a:chOff x="0" y="0"/>
                <a:chExt cx="282336" cy="891050"/>
              </a:xfrm>
            </p:grpSpPr>
            <p:sp>
              <p:nvSpPr>
                <p:cNvPr id="158" name="Rectangle">
                  <a:extLst>
                    <a:ext uri="{FF2B5EF4-FFF2-40B4-BE49-F238E27FC236}">
                      <a16:creationId xmlns:a16="http://schemas.microsoft.com/office/drawing/2014/main" id="{F21C9A71-CF3B-9440-9180-51859828797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9" name="Circle">
                  <a:extLst>
                    <a:ext uri="{FF2B5EF4-FFF2-40B4-BE49-F238E27FC236}">
                      <a16:creationId xmlns:a16="http://schemas.microsoft.com/office/drawing/2014/main" id="{808DA7A5-367C-174F-A840-CBFA819C484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0" name="Circle">
                  <a:extLst>
                    <a:ext uri="{FF2B5EF4-FFF2-40B4-BE49-F238E27FC236}">
                      <a16:creationId xmlns:a16="http://schemas.microsoft.com/office/drawing/2014/main" id="{141909E6-DC47-5A44-979E-256AE9611399}"/>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1" name="Circle">
                  <a:extLst>
                    <a:ext uri="{FF2B5EF4-FFF2-40B4-BE49-F238E27FC236}">
                      <a16:creationId xmlns:a16="http://schemas.microsoft.com/office/drawing/2014/main" id="{4EA0ABB6-7242-4549-B3BD-DB46807A1B7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0" name="Group">
              <a:extLst>
                <a:ext uri="{FF2B5EF4-FFF2-40B4-BE49-F238E27FC236}">
                  <a16:creationId xmlns:a16="http://schemas.microsoft.com/office/drawing/2014/main" id="{0BE28F4F-7AA0-A543-985F-24BCE270F378}"/>
                </a:ext>
              </a:extLst>
            </p:cNvPr>
            <p:cNvGrpSpPr/>
            <p:nvPr/>
          </p:nvGrpSpPr>
          <p:grpSpPr>
            <a:xfrm>
              <a:off x="1799581" y="2305040"/>
              <a:ext cx="1171035" cy="1269182"/>
              <a:chOff x="-1" y="9919"/>
              <a:chExt cx="1171034" cy="1269181"/>
            </a:xfrm>
          </p:grpSpPr>
          <p:sp>
            <p:nvSpPr>
              <p:cNvPr id="145" name="&lt;s&gt;">
                <a:extLst>
                  <a:ext uri="{FF2B5EF4-FFF2-40B4-BE49-F238E27FC236}">
                    <a16:creationId xmlns:a16="http://schemas.microsoft.com/office/drawing/2014/main" id="{7060ED83-C455-3A49-A619-CE095131CE94}"/>
                  </a:ext>
                </a:extLst>
              </p:cNvPr>
              <p:cNvSpPr txBox="1"/>
              <p:nvPr/>
            </p:nvSpPr>
            <p:spPr>
              <a:xfrm>
                <a:off x="130407" y="9919"/>
                <a:ext cx="7113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&lt;s&gt;</a:t>
                </a:r>
              </a:p>
            </p:txBody>
          </p:sp>
          <p:grpSp>
            <p:nvGrpSpPr>
              <p:cNvPr id="146" name="Group">
                <a:extLst>
                  <a:ext uri="{FF2B5EF4-FFF2-40B4-BE49-F238E27FC236}">
                    <a16:creationId xmlns:a16="http://schemas.microsoft.com/office/drawing/2014/main" id="{C1D8BDBF-138E-4949-8310-CF77C63A4ADB}"/>
                  </a:ext>
                </a:extLst>
              </p:cNvPr>
              <p:cNvGrpSpPr/>
              <p:nvPr/>
            </p:nvGrpSpPr>
            <p:grpSpPr>
              <a:xfrm>
                <a:off x="-1" y="545414"/>
                <a:ext cx="1171034" cy="733686"/>
                <a:chOff x="0" y="0"/>
                <a:chExt cx="1171032" cy="733684"/>
              </a:xfrm>
            </p:grpSpPr>
            <p:grpSp>
              <p:nvGrpSpPr>
                <p:cNvPr id="147" name="Group">
                  <a:extLst>
                    <a:ext uri="{FF2B5EF4-FFF2-40B4-BE49-F238E27FC236}">
                      <a16:creationId xmlns:a16="http://schemas.microsoft.com/office/drawing/2014/main" id="{23B90DF8-D670-FD43-8BB0-C1467036D89B}"/>
                    </a:ext>
                  </a:extLst>
                </p:cNvPr>
                <p:cNvGrpSpPr/>
                <p:nvPr/>
              </p:nvGrpSpPr>
              <p:grpSpPr>
                <a:xfrm rot="16200000">
                  <a:off x="444347" y="7000"/>
                  <a:ext cx="282338" cy="1171033"/>
                  <a:chOff x="0" y="0"/>
                  <a:chExt cx="282336" cy="1171032"/>
                </a:xfrm>
              </p:grpSpPr>
              <p:sp>
                <p:nvSpPr>
                  <p:cNvPr id="149" name="Rectangle">
                    <a:extLst>
                      <a:ext uri="{FF2B5EF4-FFF2-40B4-BE49-F238E27FC236}">
                        <a16:creationId xmlns:a16="http://schemas.microsoft.com/office/drawing/2014/main" id="{B1CF6F8E-8B2C-3945-94C3-A7CF64151A6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0" name="Circle">
                    <a:extLst>
                      <a:ext uri="{FF2B5EF4-FFF2-40B4-BE49-F238E27FC236}">
                        <a16:creationId xmlns:a16="http://schemas.microsoft.com/office/drawing/2014/main" id="{8B92B3EB-28A5-6443-822E-DDB36E5FCF7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64156378-DBDD-7B4D-BF04-73416AD2F82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2" name="Circle">
                    <a:extLst>
                      <a:ext uri="{FF2B5EF4-FFF2-40B4-BE49-F238E27FC236}">
                        <a16:creationId xmlns:a16="http://schemas.microsoft.com/office/drawing/2014/main" id="{B6C59415-7740-EF4D-BB13-62C80D22D00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3" name="Circle">
                    <a:extLst>
                      <a:ext uri="{FF2B5EF4-FFF2-40B4-BE49-F238E27FC236}">
                        <a16:creationId xmlns:a16="http://schemas.microsoft.com/office/drawing/2014/main" id="{2B7718FD-1032-9A40-9F7B-72572038CE0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48" name="Line">
                  <a:extLst>
                    <a:ext uri="{FF2B5EF4-FFF2-40B4-BE49-F238E27FC236}">
                      <a16:creationId xmlns:a16="http://schemas.microsoft.com/office/drawing/2014/main" id="{1112F169-D664-F34F-8261-E73ADCAFA1BB}"/>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41" name="Group">
              <a:extLst>
                <a:ext uri="{FF2B5EF4-FFF2-40B4-BE49-F238E27FC236}">
                  <a16:creationId xmlns:a16="http://schemas.microsoft.com/office/drawing/2014/main" id="{B5F7C03F-F240-D84F-B329-01382B941131}"/>
                </a:ext>
              </a:extLst>
            </p:cNvPr>
            <p:cNvGrpSpPr/>
            <p:nvPr/>
          </p:nvGrpSpPr>
          <p:grpSpPr>
            <a:xfrm>
              <a:off x="1814331" y="4653994"/>
              <a:ext cx="1394026" cy="1478548"/>
              <a:chOff x="0" y="0"/>
              <a:chExt cx="1394025" cy="1478546"/>
            </a:xfrm>
          </p:grpSpPr>
          <p:sp>
            <p:nvSpPr>
              <p:cNvPr id="142" name="Line">
                <a:extLst>
                  <a:ext uri="{FF2B5EF4-FFF2-40B4-BE49-F238E27FC236}">
                    <a16:creationId xmlns:a16="http://schemas.microsoft.com/office/drawing/2014/main" id="{06787AE4-761D-1F41-81CD-AB4701CBD836}"/>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43" name="predict">
                <a:extLst>
                  <a:ext uri="{FF2B5EF4-FFF2-40B4-BE49-F238E27FC236}">
                    <a16:creationId xmlns:a16="http://schemas.microsoft.com/office/drawing/2014/main" id="{5F5B8C61-8015-5B46-8C4E-39C55B4414CE}"/>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predict</a:t>
                </a:r>
              </a:p>
            </p:txBody>
          </p:sp>
          <p:sp>
            <p:nvSpPr>
              <p:cNvPr id="144" name="I">
                <a:extLst>
                  <a:ext uri="{FF2B5EF4-FFF2-40B4-BE49-F238E27FC236}">
                    <a16:creationId xmlns:a16="http://schemas.microsoft.com/office/drawing/2014/main" id="{64969535-A89E-254D-9E1D-39A9BAE7B2B5}"/>
                  </a:ext>
                </a:extLst>
              </p:cNvPr>
              <p:cNvSpPr txBox="1"/>
              <p:nvPr/>
            </p:nvSpPr>
            <p:spPr>
              <a:xfrm>
                <a:off x="597493" y="850682"/>
                <a:ext cx="2120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I</a:t>
                </a:r>
              </a:p>
            </p:txBody>
          </p:sp>
        </p:grpSp>
      </p:grpSp>
    </p:spTree>
    <p:extLst>
      <p:ext uri="{BB962C8B-B14F-4D97-AF65-F5344CB8AC3E}">
        <p14:creationId xmlns:p14="http://schemas.microsoft.com/office/powerpoint/2010/main" val="16657571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17CE-57FE-054F-8FA8-EB438EE361B5}"/>
              </a:ext>
            </a:extLst>
          </p:cNvPr>
          <p:cNvSpPr>
            <a:spLocks noGrp="1"/>
          </p:cNvSpPr>
          <p:nvPr>
            <p:ph type="title"/>
          </p:nvPr>
        </p:nvSpPr>
        <p:spPr/>
        <p:txBody>
          <a:bodyPr/>
          <a:lstStyle/>
          <a:p>
            <a:r>
              <a:rPr lang="en-US" dirty="0"/>
              <a:t>Bi-directional RNNs</a:t>
            </a:r>
          </a:p>
        </p:txBody>
      </p:sp>
      <p:sp>
        <p:nvSpPr>
          <p:cNvPr id="3" name="Text Placeholder 2">
            <a:extLst>
              <a:ext uri="{FF2B5EF4-FFF2-40B4-BE49-F238E27FC236}">
                <a16:creationId xmlns:a16="http://schemas.microsoft.com/office/drawing/2014/main" id="{7BD3DFDF-C704-3843-8957-C37604CF3EA7}"/>
              </a:ext>
            </a:extLst>
          </p:cNvPr>
          <p:cNvSpPr>
            <a:spLocks noGrp="1"/>
          </p:cNvSpPr>
          <p:nvPr>
            <p:ph type="body" idx="1"/>
          </p:nvPr>
        </p:nvSpPr>
        <p:spPr>
          <a:xfrm>
            <a:off x="822960" y="1677893"/>
            <a:ext cx="7406640" cy="349257"/>
          </a:xfrm>
        </p:spPr>
        <p:txBody>
          <a:bodyPr>
            <a:normAutofit lnSpcReduction="10000"/>
          </a:bodyPr>
          <a:lstStyle/>
          <a:p>
            <a:r>
              <a:rPr lang="en-US" dirty="0"/>
              <a:t>A simple extension, run the RNN in both directions</a:t>
            </a:r>
          </a:p>
        </p:txBody>
      </p:sp>
      <p:grpSp>
        <p:nvGrpSpPr>
          <p:cNvPr id="4" name="Group 3">
            <a:extLst>
              <a:ext uri="{FF2B5EF4-FFF2-40B4-BE49-F238E27FC236}">
                <a16:creationId xmlns:a16="http://schemas.microsoft.com/office/drawing/2014/main" id="{6B65FEB3-BFFF-B04E-B4E6-E0445A36C5B1}"/>
              </a:ext>
            </a:extLst>
          </p:cNvPr>
          <p:cNvGrpSpPr/>
          <p:nvPr/>
        </p:nvGrpSpPr>
        <p:grpSpPr>
          <a:xfrm>
            <a:off x="488856" y="2039352"/>
            <a:ext cx="7878050" cy="4735775"/>
            <a:chOff x="695262" y="2900411"/>
            <a:chExt cx="11204338" cy="6735325"/>
          </a:xfrm>
        </p:grpSpPr>
        <p:sp>
          <p:nvSpPr>
            <p:cNvPr id="5" name="I">
              <a:extLst>
                <a:ext uri="{FF2B5EF4-FFF2-40B4-BE49-F238E27FC236}">
                  <a16:creationId xmlns:a16="http://schemas.microsoft.com/office/drawing/2014/main" id="{BBEB5183-03DA-8144-8DF6-01B570729F2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6" name="hate">
              <a:extLst>
                <a:ext uri="{FF2B5EF4-FFF2-40B4-BE49-F238E27FC236}">
                  <a16:creationId xmlns:a16="http://schemas.microsoft.com/office/drawing/2014/main" id="{5A56DE16-9296-BC45-9017-9218F3022CC3}"/>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7" name="this">
              <a:extLst>
                <a:ext uri="{FF2B5EF4-FFF2-40B4-BE49-F238E27FC236}">
                  <a16:creationId xmlns:a16="http://schemas.microsoft.com/office/drawing/2014/main" id="{9C7E3B5C-BE4B-9143-9190-02E691D34C34}"/>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F7A84FA2-FFC5-284D-8DA7-7B0CF6631762}"/>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AB9EC138-15F6-1542-B06D-510069DF522A}"/>
                </a:ext>
              </a:extLst>
            </p:cNvPr>
            <p:cNvGrpSpPr/>
            <p:nvPr/>
          </p:nvGrpSpPr>
          <p:grpSpPr>
            <a:xfrm>
              <a:off x="2879662" y="3461307"/>
              <a:ext cx="7013338" cy="1697526"/>
              <a:chOff x="0" y="0"/>
              <a:chExt cx="7013336" cy="1697524"/>
            </a:xfrm>
          </p:grpSpPr>
          <p:grpSp>
            <p:nvGrpSpPr>
              <p:cNvPr id="124" name="Group">
                <a:extLst>
                  <a:ext uri="{FF2B5EF4-FFF2-40B4-BE49-F238E27FC236}">
                    <a16:creationId xmlns:a16="http://schemas.microsoft.com/office/drawing/2014/main" id="{73BEFD68-4111-E143-A6B8-698D28720809}"/>
                  </a:ext>
                </a:extLst>
              </p:cNvPr>
              <p:cNvGrpSpPr/>
              <p:nvPr/>
            </p:nvGrpSpPr>
            <p:grpSpPr>
              <a:xfrm>
                <a:off x="6731000" y="526492"/>
                <a:ext cx="282337" cy="1171033"/>
                <a:chOff x="0" y="0"/>
                <a:chExt cx="282336" cy="1171032"/>
              </a:xfrm>
            </p:grpSpPr>
            <p:sp>
              <p:nvSpPr>
                <p:cNvPr id="147" name="Rectangle">
                  <a:extLst>
                    <a:ext uri="{FF2B5EF4-FFF2-40B4-BE49-F238E27FC236}">
                      <a16:creationId xmlns:a16="http://schemas.microsoft.com/office/drawing/2014/main" id="{666C4032-C553-6D4D-A7DB-15517F8CAD1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8" name="Circle">
                  <a:extLst>
                    <a:ext uri="{FF2B5EF4-FFF2-40B4-BE49-F238E27FC236}">
                      <a16:creationId xmlns:a16="http://schemas.microsoft.com/office/drawing/2014/main" id="{7A470EDA-EDA3-DA4A-A890-7EB03230F61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9" name="Circle">
                  <a:extLst>
                    <a:ext uri="{FF2B5EF4-FFF2-40B4-BE49-F238E27FC236}">
                      <a16:creationId xmlns:a16="http://schemas.microsoft.com/office/drawing/2014/main" id="{2F54D4B6-4496-C742-9DD3-6D3992D27E2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0" name="Circle">
                  <a:extLst>
                    <a:ext uri="{FF2B5EF4-FFF2-40B4-BE49-F238E27FC236}">
                      <a16:creationId xmlns:a16="http://schemas.microsoft.com/office/drawing/2014/main" id="{14536041-6896-664A-9A45-46F74E2B612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3625101F-0FEE-F847-AD50-490F1AF3943C}"/>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5" name="Group">
                <a:extLst>
                  <a:ext uri="{FF2B5EF4-FFF2-40B4-BE49-F238E27FC236}">
                    <a16:creationId xmlns:a16="http://schemas.microsoft.com/office/drawing/2014/main" id="{38062228-4EEB-EA4B-8A00-BA34CDF14595}"/>
                  </a:ext>
                </a:extLst>
              </p:cNvPr>
              <p:cNvGrpSpPr/>
              <p:nvPr/>
            </p:nvGrpSpPr>
            <p:grpSpPr>
              <a:xfrm>
                <a:off x="4445000" y="526492"/>
                <a:ext cx="282337" cy="1171033"/>
                <a:chOff x="0" y="0"/>
                <a:chExt cx="282336" cy="1171032"/>
              </a:xfrm>
            </p:grpSpPr>
            <p:sp>
              <p:nvSpPr>
                <p:cNvPr id="142" name="Rectangle">
                  <a:extLst>
                    <a:ext uri="{FF2B5EF4-FFF2-40B4-BE49-F238E27FC236}">
                      <a16:creationId xmlns:a16="http://schemas.microsoft.com/office/drawing/2014/main" id="{B64606A0-C3DE-364E-A964-F8A0D8E364E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3" name="Circle">
                  <a:extLst>
                    <a:ext uri="{FF2B5EF4-FFF2-40B4-BE49-F238E27FC236}">
                      <a16:creationId xmlns:a16="http://schemas.microsoft.com/office/drawing/2014/main" id="{0DB1D142-96DF-3043-AD5E-063F44D90CC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4" name="Circle">
                  <a:extLst>
                    <a:ext uri="{FF2B5EF4-FFF2-40B4-BE49-F238E27FC236}">
                      <a16:creationId xmlns:a16="http://schemas.microsoft.com/office/drawing/2014/main" id="{6DF582E7-A61F-9948-8D78-D6BADA092AD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5" name="Circle">
                  <a:extLst>
                    <a:ext uri="{FF2B5EF4-FFF2-40B4-BE49-F238E27FC236}">
                      <a16:creationId xmlns:a16="http://schemas.microsoft.com/office/drawing/2014/main" id="{A4375FEF-8DB1-6348-B77B-67D378594E1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6" name="Circle">
                  <a:extLst>
                    <a:ext uri="{FF2B5EF4-FFF2-40B4-BE49-F238E27FC236}">
                      <a16:creationId xmlns:a16="http://schemas.microsoft.com/office/drawing/2014/main" id="{83CAC825-2E7C-474D-9D82-7078904ABFEB}"/>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6" name="Group">
                <a:extLst>
                  <a:ext uri="{FF2B5EF4-FFF2-40B4-BE49-F238E27FC236}">
                    <a16:creationId xmlns:a16="http://schemas.microsoft.com/office/drawing/2014/main" id="{33F2C47F-A759-4346-85BE-8A6C397DE04F}"/>
                  </a:ext>
                </a:extLst>
              </p:cNvPr>
              <p:cNvGrpSpPr/>
              <p:nvPr/>
            </p:nvGrpSpPr>
            <p:grpSpPr>
              <a:xfrm>
                <a:off x="2159000" y="526492"/>
                <a:ext cx="282337" cy="1171033"/>
                <a:chOff x="0" y="0"/>
                <a:chExt cx="282336" cy="1171032"/>
              </a:xfrm>
            </p:grpSpPr>
            <p:sp>
              <p:nvSpPr>
                <p:cNvPr id="137" name="Rectangle">
                  <a:extLst>
                    <a:ext uri="{FF2B5EF4-FFF2-40B4-BE49-F238E27FC236}">
                      <a16:creationId xmlns:a16="http://schemas.microsoft.com/office/drawing/2014/main" id="{894C9992-7882-8F45-BC6E-D5DAE3FE2AE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8" name="Circle">
                  <a:extLst>
                    <a:ext uri="{FF2B5EF4-FFF2-40B4-BE49-F238E27FC236}">
                      <a16:creationId xmlns:a16="http://schemas.microsoft.com/office/drawing/2014/main" id="{D83BC8F9-9256-704C-8059-CC647F572F6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9" name="Circle">
                  <a:extLst>
                    <a:ext uri="{FF2B5EF4-FFF2-40B4-BE49-F238E27FC236}">
                      <a16:creationId xmlns:a16="http://schemas.microsoft.com/office/drawing/2014/main" id="{667651EE-E8A3-2741-824B-8EB1FBAAB7D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0" name="Circle">
                  <a:extLst>
                    <a:ext uri="{FF2B5EF4-FFF2-40B4-BE49-F238E27FC236}">
                      <a16:creationId xmlns:a16="http://schemas.microsoft.com/office/drawing/2014/main" id="{04ADD465-877C-E940-AA43-0A676E560DB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1" name="Circle">
                  <a:extLst>
                    <a:ext uri="{FF2B5EF4-FFF2-40B4-BE49-F238E27FC236}">
                      <a16:creationId xmlns:a16="http://schemas.microsoft.com/office/drawing/2014/main" id="{262B5BF2-D408-2242-804B-4048989CDBC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8A978E9-897F-454C-B07F-03BCE036220B}"/>
                  </a:ext>
                </a:extLst>
              </p:cNvPr>
              <p:cNvGrpSpPr/>
              <p:nvPr/>
            </p:nvGrpSpPr>
            <p:grpSpPr>
              <a:xfrm>
                <a:off x="0" y="526492"/>
                <a:ext cx="282337" cy="1171033"/>
                <a:chOff x="0" y="0"/>
                <a:chExt cx="282336" cy="1171032"/>
              </a:xfrm>
            </p:grpSpPr>
            <p:sp>
              <p:nvSpPr>
                <p:cNvPr id="132" name="Rectangle">
                  <a:extLst>
                    <a:ext uri="{FF2B5EF4-FFF2-40B4-BE49-F238E27FC236}">
                      <a16:creationId xmlns:a16="http://schemas.microsoft.com/office/drawing/2014/main" id="{44E9D3F0-81AE-AC4B-A339-7327DD1A98DC}"/>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3" name="Circle">
                  <a:extLst>
                    <a:ext uri="{FF2B5EF4-FFF2-40B4-BE49-F238E27FC236}">
                      <a16:creationId xmlns:a16="http://schemas.microsoft.com/office/drawing/2014/main" id="{AA8C4C66-ED41-C44B-934F-E8B7B2F69F9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42C5AF11-EB0D-5B4F-9C85-C9B64FE631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D6512F2F-01B8-7A4C-A971-9B044FEBF94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6" name="Circle">
                  <a:extLst>
                    <a:ext uri="{FF2B5EF4-FFF2-40B4-BE49-F238E27FC236}">
                      <a16:creationId xmlns:a16="http://schemas.microsoft.com/office/drawing/2014/main" id="{1CF676E9-2D5C-7C40-B692-6672351C04F7}"/>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8" name="Line">
                <a:extLst>
                  <a:ext uri="{FF2B5EF4-FFF2-40B4-BE49-F238E27FC236}">
                    <a16:creationId xmlns:a16="http://schemas.microsoft.com/office/drawing/2014/main" id="{6A2D8AC6-E737-184D-A816-5227C6267E3C}"/>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29" name="Line">
                <a:extLst>
                  <a:ext uri="{FF2B5EF4-FFF2-40B4-BE49-F238E27FC236}">
                    <a16:creationId xmlns:a16="http://schemas.microsoft.com/office/drawing/2014/main" id="{52539AA1-634E-4643-B2D7-5479DE269D07}"/>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0" name="Line">
                <a:extLst>
                  <a:ext uri="{FF2B5EF4-FFF2-40B4-BE49-F238E27FC236}">
                    <a16:creationId xmlns:a16="http://schemas.microsoft.com/office/drawing/2014/main" id="{EEB83F9B-C306-9344-BA72-18D1325076A3}"/>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1" name="Line">
                <a:extLst>
                  <a:ext uri="{FF2B5EF4-FFF2-40B4-BE49-F238E27FC236}">
                    <a16:creationId xmlns:a16="http://schemas.microsoft.com/office/drawing/2014/main" id="{8634FBEB-F8ED-7342-A45C-B8B04B317EF9}"/>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793DC154-7F00-194C-9180-FB303D2D0B6E}"/>
                </a:ext>
              </a:extLst>
            </p:cNvPr>
            <p:cNvGrpSpPr/>
            <p:nvPr/>
          </p:nvGrpSpPr>
          <p:grpSpPr>
            <a:xfrm>
              <a:off x="695262" y="5384800"/>
              <a:ext cx="282338" cy="891051"/>
              <a:chOff x="0" y="0"/>
              <a:chExt cx="282336" cy="891050"/>
            </a:xfrm>
          </p:grpSpPr>
          <p:sp>
            <p:nvSpPr>
              <p:cNvPr id="120" name="Rectangle">
                <a:extLst>
                  <a:ext uri="{FF2B5EF4-FFF2-40B4-BE49-F238E27FC236}">
                    <a16:creationId xmlns:a16="http://schemas.microsoft.com/office/drawing/2014/main" id="{1A43C77F-1501-0B41-A933-F6CC6DBCD4E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1" name="Circle">
                <a:extLst>
                  <a:ext uri="{FF2B5EF4-FFF2-40B4-BE49-F238E27FC236}">
                    <a16:creationId xmlns:a16="http://schemas.microsoft.com/office/drawing/2014/main" id="{9D142955-B66B-924F-8F9C-2FDEBF1FAF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2" name="Circle">
                <a:extLst>
                  <a:ext uri="{FF2B5EF4-FFF2-40B4-BE49-F238E27FC236}">
                    <a16:creationId xmlns:a16="http://schemas.microsoft.com/office/drawing/2014/main" id="{79F96CA4-7790-2A4E-A58C-BF11CEAA9E1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A9FA7CE3-19BB-9C43-A7C3-38BE7CFFC20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4A39AC55-FF5B-5448-B3B2-B356288F1A0D}"/>
                </a:ext>
              </a:extLst>
            </p:cNvPr>
            <p:cNvGrpSpPr/>
            <p:nvPr/>
          </p:nvGrpSpPr>
          <p:grpSpPr>
            <a:xfrm>
              <a:off x="1016741" y="5195079"/>
              <a:ext cx="2246860" cy="1080772"/>
              <a:chOff x="0" y="0"/>
              <a:chExt cx="2246858" cy="1080770"/>
            </a:xfrm>
          </p:grpSpPr>
          <p:sp>
            <p:nvSpPr>
              <p:cNvPr id="112" name="Line">
                <a:extLst>
                  <a:ext uri="{FF2B5EF4-FFF2-40B4-BE49-F238E27FC236}">
                    <a16:creationId xmlns:a16="http://schemas.microsoft.com/office/drawing/2014/main" id="{78A634C1-0173-4D4B-8278-8B00AD79443D}"/>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5B8F2888-6B37-8743-A4D4-3888AFF923E9}"/>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RNN">
                <a:extLst>
                  <a:ext uri="{FF2B5EF4-FFF2-40B4-BE49-F238E27FC236}">
                    <a16:creationId xmlns:a16="http://schemas.microsoft.com/office/drawing/2014/main" id="{CD90DB29-166C-9247-B8E7-17B2CECA4F8C}"/>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15" name="Group">
                <a:extLst>
                  <a:ext uri="{FF2B5EF4-FFF2-40B4-BE49-F238E27FC236}">
                    <a16:creationId xmlns:a16="http://schemas.microsoft.com/office/drawing/2014/main" id="{068C9681-E49C-9F4A-A3E6-87618D630EFD}"/>
                  </a:ext>
                </a:extLst>
              </p:cNvPr>
              <p:cNvGrpSpPr/>
              <p:nvPr/>
            </p:nvGrpSpPr>
            <p:grpSpPr>
              <a:xfrm>
                <a:off x="1964521" y="189720"/>
                <a:ext cx="282338" cy="891051"/>
                <a:chOff x="0" y="0"/>
                <a:chExt cx="282336" cy="891050"/>
              </a:xfrm>
            </p:grpSpPr>
            <p:sp>
              <p:nvSpPr>
                <p:cNvPr id="116" name="Rectangle">
                  <a:extLst>
                    <a:ext uri="{FF2B5EF4-FFF2-40B4-BE49-F238E27FC236}">
                      <a16:creationId xmlns:a16="http://schemas.microsoft.com/office/drawing/2014/main" id="{69997E45-512E-8949-9BD9-448947510ED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8B2DD13B-5269-3A4C-9E1C-10DFC5029EA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AC5E7C40-3867-6748-B5DF-A09523129AB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711A0123-FD6D-E64B-BE5C-B5A2339B0E3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EACA655C-C6B5-0A41-B69A-3382D13B766F}"/>
                </a:ext>
              </a:extLst>
            </p:cNvPr>
            <p:cNvGrpSpPr/>
            <p:nvPr/>
          </p:nvGrpSpPr>
          <p:grpSpPr>
            <a:xfrm>
              <a:off x="3226541" y="5194109"/>
              <a:ext cx="2246860" cy="1081741"/>
              <a:chOff x="0" y="0"/>
              <a:chExt cx="2246858" cy="1081740"/>
            </a:xfrm>
          </p:grpSpPr>
          <p:sp>
            <p:nvSpPr>
              <p:cNvPr id="104" name="Line">
                <a:extLst>
                  <a:ext uri="{FF2B5EF4-FFF2-40B4-BE49-F238E27FC236}">
                    <a16:creationId xmlns:a16="http://schemas.microsoft.com/office/drawing/2014/main" id="{F44137A0-BAB1-1B44-914F-475DD2B67FC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5" name="Line">
                <a:extLst>
                  <a:ext uri="{FF2B5EF4-FFF2-40B4-BE49-F238E27FC236}">
                    <a16:creationId xmlns:a16="http://schemas.microsoft.com/office/drawing/2014/main" id="{58CE2A53-0E58-6246-B5D0-76DBE91990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6" name="RNN">
                <a:extLst>
                  <a:ext uri="{FF2B5EF4-FFF2-40B4-BE49-F238E27FC236}">
                    <a16:creationId xmlns:a16="http://schemas.microsoft.com/office/drawing/2014/main" id="{F19F17A7-77A8-154A-9FFA-E284A9038838}"/>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07" name="Group">
                <a:extLst>
                  <a:ext uri="{FF2B5EF4-FFF2-40B4-BE49-F238E27FC236}">
                    <a16:creationId xmlns:a16="http://schemas.microsoft.com/office/drawing/2014/main" id="{68B0F4D7-39A7-2243-9F9E-C0267E0A2829}"/>
                  </a:ext>
                </a:extLst>
              </p:cNvPr>
              <p:cNvGrpSpPr/>
              <p:nvPr/>
            </p:nvGrpSpPr>
            <p:grpSpPr>
              <a:xfrm>
                <a:off x="1964521" y="190690"/>
                <a:ext cx="282338" cy="891051"/>
                <a:chOff x="0" y="0"/>
                <a:chExt cx="282336" cy="891050"/>
              </a:xfrm>
            </p:grpSpPr>
            <p:sp>
              <p:nvSpPr>
                <p:cNvPr id="108" name="Rectangle">
                  <a:extLst>
                    <a:ext uri="{FF2B5EF4-FFF2-40B4-BE49-F238E27FC236}">
                      <a16:creationId xmlns:a16="http://schemas.microsoft.com/office/drawing/2014/main" id="{535987AE-4E2C-AA45-BC73-8B72A20C8B2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9" name="Circle">
                  <a:extLst>
                    <a:ext uri="{FF2B5EF4-FFF2-40B4-BE49-F238E27FC236}">
                      <a16:creationId xmlns:a16="http://schemas.microsoft.com/office/drawing/2014/main" id="{8F8AE078-0628-3C40-9857-4308532988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0" name="Circle">
                  <a:extLst>
                    <a:ext uri="{FF2B5EF4-FFF2-40B4-BE49-F238E27FC236}">
                      <a16:creationId xmlns:a16="http://schemas.microsoft.com/office/drawing/2014/main" id="{E104FFBF-AF29-9B46-A3F3-1AA68696904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1" name="Circle">
                  <a:extLst>
                    <a:ext uri="{FF2B5EF4-FFF2-40B4-BE49-F238E27FC236}">
                      <a16:creationId xmlns:a16="http://schemas.microsoft.com/office/drawing/2014/main" id="{87D99C0E-DBD2-0348-A36C-9AB7B24361BC}"/>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09ADC9BE-2408-5642-9E72-70338445E935}"/>
                </a:ext>
              </a:extLst>
            </p:cNvPr>
            <p:cNvGrpSpPr/>
            <p:nvPr/>
          </p:nvGrpSpPr>
          <p:grpSpPr>
            <a:xfrm>
              <a:off x="5512541" y="5196104"/>
              <a:ext cx="2246860" cy="1079746"/>
              <a:chOff x="0" y="0"/>
              <a:chExt cx="2246858" cy="1079745"/>
            </a:xfrm>
          </p:grpSpPr>
          <p:sp>
            <p:nvSpPr>
              <p:cNvPr id="96" name="Line">
                <a:extLst>
                  <a:ext uri="{FF2B5EF4-FFF2-40B4-BE49-F238E27FC236}">
                    <a16:creationId xmlns:a16="http://schemas.microsoft.com/office/drawing/2014/main" id="{1DFE1A91-329B-0B48-AD04-0CD07AB353D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54857CDC-CC1C-C84D-9F0B-690316240B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8552697D-4EDE-5B49-81AB-F0D6B6235C4C}"/>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D1D2FC83-37AC-B24C-A942-B123F009D766}"/>
                  </a:ext>
                </a:extLst>
              </p:cNvPr>
              <p:cNvGrpSpPr/>
              <p:nvPr/>
            </p:nvGrpSpPr>
            <p:grpSpPr>
              <a:xfrm>
                <a:off x="1964521" y="188695"/>
                <a:ext cx="282338" cy="891051"/>
                <a:chOff x="0" y="0"/>
                <a:chExt cx="282336" cy="891050"/>
              </a:xfrm>
            </p:grpSpPr>
            <p:sp>
              <p:nvSpPr>
                <p:cNvPr id="100" name="Rectangle">
                  <a:extLst>
                    <a:ext uri="{FF2B5EF4-FFF2-40B4-BE49-F238E27FC236}">
                      <a16:creationId xmlns:a16="http://schemas.microsoft.com/office/drawing/2014/main" id="{1BC88789-BC48-DD45-8753-F5B03DC459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04875EB2-1E07-F142-96C3-443CA958817F}"/>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FC0CFAB4-0CEA-114D-A6B7-D71707A86E93}"/>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E7A4ED03-AC4E-8A49-93D7-0C154D50DB2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55E67F2F-D449-924E-A13C-632ABF035703}"/>
                </a:ext>
              </a:extLst>
            </p:cNvPr>
            <p:cNvGrpSpPr/>
            <p:nvPr/>
          </p:nvGrpSpPr>
          <p:grpSpPr>
            <a:xfrm>
              <a:off x="7785841" y="5196219"/>
              <a:ext cx="2246860" cy="1079631"/>
              <a:chOff x="0" y="0"/>
              <a:chExt cx="2246858" cy="1079630"/>
            </a:xfrm>
          </p:grpSpPr>
          <p:sp>
            <p:nvSpPr>
              <p:cNvPr id="88" name="Line">
                <a:extLst>
                  <a:ext uri="{FF2B5EF4-FFF2-40B4-BE49-F238E27FC236}">
                    <a16:creationId xmlns:a16="http://schemas.microsoft.com/office/drawing/2014/main" id="{0AE5738B-CF2E-BC4B-B8B8-4B9A2EA916A0}"/>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D172285E-2CBC-384D-8FF0-6366DA512325}"/>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0628B80F-EDC9-EC47-A44E-BC3D4B86945A}"/>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F4B4E266-2A38-A748-A9B1-710E1E2CD294}"/>
                  </a:ext>
                </a:extLst>
              </p:cNvPr>
              <p:cNvGrpSpPr/>
              <p:nvPr/>
            </p:nvGrpSpPr>
            <p:grpSpPr>
              <a:xfrm>
                <a:off x="1964521" y="188580"/>
                <a:ext cx="282338" cy="891051"/>
                <a:chOff x="0" y="0"/>
                <a:chExt cx="282336" cy="891050"/>
              </a:xfrm>
            </p:grpSpPr>
            <p:sp>
              <p:nvSpPr>
                <p:cNvPr id="92" name="Rectangle">
                  <a:extLst>
                    <a:ext uri="{FF2B5EF4-FFF2-40B4-BE49-F238E27FC236}">
                      <a16:creationId xmlns:a16="http://schemas.microsoft.com/office/drawing/2014/main" id="{088C2F91-1D30-884B-AC05-E9D5059FF59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C803FCEE-4190-CC4B-823C-DB299972E0F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E004C05A-7EF4-5C4E-9E74-D5865820E97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2DE939B5-AFA6-454D-BE97-F93FB2E38C1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BE99986C-01DD-A443-8892-9714A2471CEF}"/>
                </a:ext>
              </a:extLst>
            </p:cNvPr>
            <p:cNvGrpSpPr/>
            <p:nvPr/>
          </p:nvGrpSpPr>
          <p:grpSpPr>
            <a:xfrm>
              <a:off x="2562163" y="4530073"/>
              <a:ext cx="2296129" cy="2520478"/>
              <a:chOff x="0" y="0"/>
              <a:chExt cx="2296128" cy="2520476"/>
            </a:xfrm>
          </p:grpSpPr>
          <p:sp>
            <p:nvSpPr>
              <p:cNvPr id="80" name="Line">
                <a:extLst>
                  <a:ext uri="{FF2B5EF4-FFF2-40B4-BE49-F238E27FC236}">
                    <a16:creationId xmlns:a16="http://schemas.microsoft.com/office/drawing/2014/main" id="{DFEC067B-570F-A648-A409-AE7A356153C5}"/>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5FCF4B09-5D25-B94E-A9FB-7F1C37C8C4A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C54AEBB0-2F41-7B46-B5CC-E136D5F04FB4}"/>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58DA7337-5837-1243-883F-53DCA9F89500}"/>
                  </a:ext>
                </a:extLst>
              </p:cNvPr>
              <p:cNvGrpSpPr/>
              <p:nvPr/>
            </p:nvGrpSpPr>
            <p:grpSpPr>
              <a:xfrm>
                <a:off x="0" y="1629426"/>
                <a:ext cx="282337" cy="891051"/>
                <a:chOff x="0" y="0"/>
                <a:chExt cx="282336" cy="891050"/>
              </a:xfrm>
            </p:grpSpPr>
            <p:sp>
              <p:nvSpPr>
                <p:cNvPr id="84" name="Rectangle">
                  <a:extLst>
                    <a:ext uri="{FF2B5EF4-FFF2-40B4-BE49-F238E27FC236}">
                      <a16:creationId xmlns:a16="http://schemas.microsoft.com/office/drawing/2014/main" id="{3347882D-127F-7346-9FCD-B0972308E74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80504065-5457-9F4C-A63C-83649BDE822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E61BE836-BACA-454D-963D-04A03EC8D94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42181AD3-0190-3642-A680-C7CD828C857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47331002-BD28-3D4D-ACE3-B513EE78D7F7}"/>
                </a:ext>
              </a:extLst>
            </p:cNvPr>
            <p:cNvGrpSpPr/>
            <p:nvPr/>
          </p:nvGrpSpPr>
          <p:grpSpPr>
            <a:xfrm>
              <a:off x="4848163" y="4460447"/>
              <a:ext cx="2181829" cy="2590104"/>
              <a:chOff x="0" y="0"/>
              <a:chExt cx="2181828" cy="2590102"/>
            </a:xfrm>
          </p:grpSpPr>
          <p:sp>
            <p:nvSpPr>
              <p:cNvPr id="72" name="Line">
                <a:extLst>
                  <a:ext uri="{FF2B5EF4-FFF2-40B4-BE49-F238E27FC236}">
                    <a16:creationId xmlns:a16="http://schemas.microsoft.com/office/drawing/2014/main" id="{44193364-C72F-6349-89F5-32C32F75B0B3}"/>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73" name="Group">
                <a:extLst>
                  <a:ext uri="{FF2B5EF4-FFF2-40B4-BE49-F238E27FC236}">
                    <a16:creationId xmlns:a16="http://schemas.microsoft.com/office/drawing/2014/main" id="{14C39543-6183-B346-B447-174931FDA419}"/>
                  </a:ext>
                </a:extLst>
              </p:cNvPr>
              <p:cNvGrpSpPr/>
              <p:nvPr/>
            </p:nvGrpSpPr>
            <p:grpSpPr>
              <a:xfrm>
                <a:off x="0" y="1699052"/>
                <a:ext cx="282337" cy="891051"/>
                <a:chOff x="0" y="0"/>
                <a:chExt cx="282336" cy="891050"/>
              </a:xfrm>
            </p:grpSpPr>
            <p:sp>
              <p:nvSpPr>
                <p:cNvPr id="76" name="Rectangle">
                  <a:extLst>
                    <a:ext uri="{FF2B5EF4-FFF2-40B4-BE49-F238E27FC236}">
                      <a16:creationId xmlns:a16="http://schemas.microsoft.com/office/drawing/2014/main" id="{D18B7CDC-343B-364D-B0BB-48E1CDBFF7A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8F74CD3D-E7A4-CC42-BA84-6B5F53354C2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7C8340E3-1F83-B94C-ACF4-56AA763727F7}"/>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840DE341-8E57-CA47-B317-47E39FC3992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4" name="Line">
                <a:extLst>
                  <a:ext uri="{FF2B5EF4-FFF2-40B4-BE49-F238E27FC236}">
                    <a16:creationId xmlns:a16="http://schemas.microsoft.com/office/drawing/2014/main" id="{B9F8DD1A-7C46-9546-A120-C783A9F187AC}"/>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5" name="RNN">
                <a:extLst>
                  <a:ext uri="{FF2B5EF4-FFF2-40B4-BE49-F238E27FC236}">
                    <a16:creationId xmlns:a16="http://schemas.microsoft.com/office/drawing/2014/main" id="{AF3FE38E-EFB0-F949-BCE2-54E48066A794}"/>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325BF802-A197-F643-8F7F-AC54EE068A89}"/>
                </a:ext>
              </a:extLst>
            </p:cNvPr>
            <p:cNvGrpSpPr/>
            <p:nvPr/>
          </p:nvGrpSpPr>
          <p:grpSpPr>
            <a:xfrm>
              <a:off x="7057963" y="4519658"/>
              <a:ext cx="2258029" cy="2530893"/>
              <a:chOff x="0" y="0"/>
              <a:chExt cx="2258028" cy="2530892"/>
            </a:xfrm>
          </p:grpSpPr>
          <p:sp>
            <p:nvSpPr>
              <p:cNvPr id="64" name="Line">
                <a:extLst>
                  <a:ext uri="{FF2B5EF4-FFF2-40B4-BE49-F238E27FC236}">
                    <a16:creationId xmlns:a16="http://schemas.microsoft.com/office/drawing/2014/main" id="{06FF643E-E8B1-9C41-8903-F45C9FEACCC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5" name="Group">
                <a:extLst>
                  <a:ext uri="{FF2B5EF4-FFF2-40B4-BE49-F238E27FC236}">
                    <a16:creationId xmlns:a16="http://schemas.microsoft.com/office/drawing/2014/main" id="{D617EAFF-AC8B-B547-A959-4FEDF1E644E2}"/>
                  </a:ext>
                </a:extLst>
              </p:cNvPr>
              <p:cNvGrpSpPr/>
              <p:nvPr/>
            </p:nvGrpSpPr>
            <p:grpSpPr>
              <a:xfrm>
                <a:off x="0" y="1639841"/>
                <a:ext cx="282337" cy="891052"/>
                <a:chOff x="0" y="0"/>
                <a:chExt cx="282336" cy="891050"/>
              </a:xfrm>
            </p:grpSpPr>
            <p:sp>
              <p:nvSpPr>
                <p:cNvPr id="68" name="Rectangle">
                  <a:extLst>
                    <a:ext uri="{FF2B5EF4-FFF2-40B4-BE49-F238E27FC236}">
                      <a16:creationId xmlns:a16="http://schemas.microsoft.com/office/drawing/2014/main" id="{2DFBA364-E528-4F4C-9373-27491500367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6841805-D009-DF4D-BE20-7A7EEC827D6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6C3DFC1F-E73F-ED46-ADEF-51890063AE2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3183D164-977F-7846-86A4-971FE003415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 name="Line">
                <a:extLst>
                  <a:ext uri="{FF2B5EF4-FFF2-40B4-BE49-F238E27FC236}">
                    <a16:creationId xmlns:a16="http://schemas.microsoft.com/office/drawing/2014/main" id="{10B0948E-EE36-224C-BFEC-EA830A98280C}"/>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7" name="RNN">
                <a:extLst>
                  <a:ext uri="{FF2B5EF4-FFF2-40B4-BE49-F238E27FC236}">
                    <a16:creationId xmlns:a16="http://schemas.microsoft.com/office/drawing/2014/main" id="{BBFED2B6-6D1C-CF45-A740-1F110C3FC938}"/>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5BE2672-38B3-AE48-B50F-091157D77612}"/>
                </a:ext>
              </a:extLst>
            </p:cNvPr>
            <p:cNvGrpSpPr/>
            <p:nvPr/>
          </p:nvGrpSpPr>
          <p:grpSpPr>
            <a:xfrm>
              <a:off x="9343963" y="4530459"/>
              <a:ext cx="2258029" cy="2520092"/>
              <a:chOff x="0" y="0"/>
              <a:chExt cx="2258028" cy="2520090"/>
            </a:xfrm>
          </p:grpSpPr>
          <p:sp>
            <p:nvSpPr>
              <p:cNvPr id="56" name="Line">
                <a:extLst>
                  <a:ext uri="{FF2B5EF4-FFF2-40B4-BE49-F238E27FC236}">
                    <a16:creationId xmlns:a16="http://schemas.microsoft.com/office/drawing/2014/main" id="{29CBB4B3-3216-7B40-B016-D319D1F6F371}"/>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E7B91162-030C-9A40-A1BB-D358C92F2714}"/>
                  </a:ext>
                </a:extLst>
              </p:cNvPr>
              <p:cNvGrpSpPr/>
              <p:nvPr/>
            </p:nvGrpSpPr>
            <p:grpSpPr>
              <a:xfrm>
                <a:off x="0" y="1629040"/>
                <a:ext cx="282337" cy="891051"/>
                <a:chOff x="0" y="0"/>
                <a:chExt cx="282336" cy="891050"/>
              </a:xfrm>
            </p:grpSpPr>
            <p:sp>
              <p:nvSpPr>
                <p:cNvPr id="60" name="Rectangle">
                  <a:extLst>
                    <a:ext uri="{FF2B5EF4-FFF2-40B4-BE49-F238E27FC236}">
                      <a16:creationId xmlns:a16="http://schemas.microsoft.com/office/drawing/2014/main" id="{10CC18EE-FF01-0C4A-A440-41E405ABC6E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5C297964-587C-294C-B8D0-4A92D6A517C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D5B3D899-226F-6146-AC51-508953D959DD}"/>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ED3BC9DE-8EF2-FD45-A610-FD004877027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EFC33509-58A7-C340-8853-CFBF52D5E0CB}"/>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A73241D5-6CDD-A34B-B9B5-D8940E0F293F}"/>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B08EAB65-119F-0444-BCCE-E79300A9904D}"/>
                </a:ext>
              </a:extLst>
            </p:cNvPr>
            <p:cNvGrpSpPr/>
            <p:nvPr/>
          </p:nvGrpSpPr>
          <p:grpSpPr>
            <a:xfrm>
              <a:off x="11617262" y="6159500"/>
              <a:ext cx="282338" cy="891051"/>
              <a:chOff x="0" y="0"/>
              <a:chExt cx="282336" cy="891050"/>
            </a:xfrm>
          </p:grpSpPr>
          <p:sp>
            <p:nvSpPr>
              <p:cNvPr id="52" name="Rectangle">
                <a:extLst>
                  <a:ext uri="{FF2B5EF4-FFF2-40B4-BE49-F238E27FC236}">
                    <a16:creationId xmlns:a16="http://schemas.microsoft.com/office/drawing/2014/main" id="{67A965D0-FA57-E94E-92AE-E0F7D0203A7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EECC58C5-11AB-034E-9259-CCE207467C52}"/>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3211A08C-9BB8-9F40-A186-A90B0FC2F5F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972E3F51-51DD-EE49-A770-7688E040FDF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65EBF23A-500F-D646-809B-C7CCEAEB3A42}"/>
                </a:ext>
              </a:extLst>
            </p:cNvPr>
            <p:cNvGrpSpPr/>
            <p:nvPr/>
          </p:nvGrpSpPr>
          <p:grpSpPr>
            <a:xfrm>
              <a:off x="2227227" y="6369954"/>
              <a:ext cx="1270001" cy="1513945"/>
              <a:chOff x="0" y="0"/>
              <a:chExt cx="1270000" cy="1513944"/>
            </a:xfrm>
          </p:grpSpPr>
          <p:sp>
            <p:nvSpPr>
              <p:cNvPr id="49" name="Group">
                <a:extLst>
                  <a:ext uri="{FF2B5EF4-FFF2-40B4-BE49-F238E27FC236}">
                    <a16:creationId xmlns:a16="http://schemas.microsoft.com/office/drawing/2014/main" id="{7E3D0426-748F-B340-9570-C6805AAB0E32}"/>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50" name="Line">
                <a:extLst>
                  <a:ext uri="{FF2B5EF4-FFF2-40B4-BE49-F238E27FC236}">
                    <a16:creationId xmlns:a16="http://schemas.microsoft.com/office/drawing/2014/main" id="{E47381BF-3C17-7844-A7E5-F69D444448A0}"/>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Line">
                <a:extLst>
                  <a:ext uri="{FF2B5EF4-FFF2-40B4-BE49-F238E27FC236}">
                    <a16:creationId xmlns:a16="http://schemas.microsoft.com/office/drawing/2014/main" id="{ABC58236-53AA-BF41-9D62-8F5D5AD2B58E}"/>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D10446EA-75CD-4C48-B556-C670CEC0CBB9}"/>
                </a:ext>
              </a:extLst>
            </p:cNvPr>
            <p:cNvGrpSpPr/>
            <p:nvPr/>
          </p:nvGrpSpPr>
          <p:grpSpPr>
            <a:xfrm>
              <a:off x="4500527" y="6369954"/>
              <a:ext cx="1270001" cy="1513945"/>
              <a:chOff x="0" y="0"/>
              <a:chExt cx="1270000" cy="1513944"/>
            </a:xfrm>
          </p:grpSpPr>
          <p:sp>
            <p:nvSpPr>
              <p:cNvPr id="46" name="Group">
                <a:extLst>
                  <a:ext uri="{FF2B5EF4-FFF2-40B4-BE49-F238E27FC236}">
                    <a16:creationId xmlns:a16="http://schemas.microsoft.com/office/drawing/2014/main" id="{750E0F2B-0DEF-C84F-AFB1-D81C55B591BE}"/>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7" name="Line">
                <a:extLst>
                  <a:ext uri="{FF2B5EF4-FFF2-40B4-BE49-F238E27FC236}">
                    <a16:creationId xmlns:a16="http://schemas.microsoft.com/office/drawing/2014/main" id="{9770D1A1-AA4C-D04A-AC28-278E0B48998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8" name="Line">
                <a:extLst>
                  <a:ext uri="{FF2B5EF4-FFF2-40B4-BE49-F238E27FC236}">
                    <a16:creationId xmlns:a16="http://schemas.microsoft.com/office/drawing/2014/main" id="{74215720-C1AC-DB44-BC20-4E07CC2F4AA7}"/>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E3352B14-6F42-7B49-83A0-846F636794C5}"/>
                </a:ext>
              </a:extLst>
            </p:cNvPr>
            <p:cNvGrpSpPr/>
            <p:nvPr/>
          </p:nvGrpSpPr>
          <p:grpSpPr>
            <a:xfrm>
              <a:off x="6748427" y="6369954"/>
              <a:ext cx="1270001" cy="1513945"/>
              <a:chOff x="0" y="0"/>
              <a:chExt cx="1270000" cy="1513944"/>
            </a:xfrm>
          </p:grpSpPr>
          <p:sp>
            <p:nvSpPr>
              <p:cNvPr id="43" name="Group">
                <a:extLst>
                  <a:ext uri="{FF2B5EF4-FFF2-40B4-BE49-F238E27FC236}">
                    <a16:creationId xmlns:a16="http://schemas.microsoft.com/office/drawing/2014/main" id="{ACBF896A-CDC5-954F-9455-F54DB444E44D}"/>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4" name="Line">
                <a:extLst>
                  <a:ext uri="{FF2B5EF4-FFF2-40B4-BE49-F238E27FC236}">
                    <a16:creationId xmlns:a16="http://schemas.microsoft.com/office/drawing/2014/main" id="{759875AF-FD4E-7848-8220-21D907E760B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5" name="Line">
                <a:extLst>
                  <a:ext uri="{FF2B5EF4-FFF2-40B4-BE49-F238E27FC236}">
                    <a16:creationId xmlns:a16="http://schemas.microsoft.com/office/drawing/2014/main" id="{D99214BD-4957-A740-BD82-05756EA95D18}"/>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AE0CAD10-DE17-D546-91DB-501A90467262}"/>
                </a:ext>
              </a:extLst>
            </p:cNvPr>
            <p:cNvGrpSpPr/>
            <p:nvPr/>
          </p:nvGrpSpPr>
          <p:grpSpPr>
            <a:xfrm>
              <a:off x="9034427" y="6369954"/>
              <a:ext cx="1270001" cy="1513945"/>
              <a:chOff x="0" y="0"/>
              <a:chExt cx="1270000" cy="1513944"/>
            </a:xfrm>
          </p:grpSpPr>
          <p:sp>
            <p:nvSpPr>
              <p:cNvPr id="40" name="Group">
                <a:extLst>
                  <a:ext uri="{FF2B5EF4-FFF2-40B4-BE49-F238E27FC236}">
                    <a16:creationId xmlns:a16="http://schemas.microsoft.com/office/drawing/2014/main" id="{F3404D85-C09D-F140-B568-C162D6F25387}"/>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1" name="Line">
                <a:extLst>
                  <a:ext uri="{FF2B5EF4-FFF2-40B4-BE49-F238E27FC236}">
                    <a16:creationId xmlns:a16="http://schemas.microsoft.com/office/drawing/2014/main" id="{D3CE6D27-5AFB-A143-8F10-D94365F56B93}"/>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 name="Line">
                <a:extLst>
                  <a:ext uri="{FF2B5EF4-FFF2-40B4-BE49-F238E27FC236}">
                    <a16:creationId xmlns:a16="http://schemas.microsoft.com/office/drawing/2014/main" id="{00B13085-555D-2340-A13B-0B7C5F7DBB13}"/>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 name="Group">
              <a:extLst>
                <a:ext uri="{FF2B5EF4-FFF2-40B4-BE49-F238E27FC236}">
                  <a16:creationId xmlns:a16="http://schemas.microsoft.com/office/drawing/2014/main" id="{960DB88B-C1A8-7F4D-9AED-281F3B0BFC62}"/>
                </a:ext>
              </a:extLst>
            </p:cNvPr>
            <p:cNvGrpSpPr/>
            <p:nvPr/>
          </p:nvGrpSpPr>
          <p:grpSpPr>
            <a:xfrm>
              <a:off x="2227227" y="7933876"/>
              <a:ext cx="1270001" cy="1701860"/>
              <a:chOff x="0" y="0"/>
              <a:chExt cx="1270000" cy="1701858"/>
            </a:xfrm>
          </p:grpSpPr>
          <p:sp>
            <p:nvSpPr>
              <p:cNvPr id="37" name="Line">
                <a:extLst>
                  <a:ext uri="{FF2B5EF4-FFF2-40B4-BE49-F238E27FC236}">
                    <a16:creationId xmlns:a16="http://schemas.microsoft.com/office/drawing/2014/main" id="{7166F32A-2831-AA4A-8211-25FCFF479F2C}"/>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 name="Group">
                <a:extLst>
                  <a:ext uri="{FF2B5EF4-FFF2-40B4-BE49-F238E27FC236}">
                    <a16:creationId xmlns:a16="http://schemas.microsoft.com/office/drawing/2014/main" id="{79148F6A-E45E-E646-89E0-C8706319A4CE}"/>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9" name="PRN">
                <a:extLst>
                  <a:ext uri="{FF2B5EF4-FFF2-40B4-BE49-F238E27FC236}">
                    <a16:creationId xmlns:a16="http://schemas.microsoft.com/office/drawing/2014/main" id="{9AA38FB4-413C-DC4A-AF39-DDB2FBE26F38}"/>
                  </a:ext>
                </a:extLst>
              </p:cNvPr>
              <p:cNvSpPr txBox="1"/>
              <p:nvPr/>
            </p:nvSpPr>
            <p:spPr>
              <a:xfrm>
                <a:off x="77823" y="1073993"/>
                <a:ext cx="84809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PRN</a:t>
                </a:r>
              </a:p>
            </p:txBody>
          </p:sp>
        </p:grpSp>
        <p:grpSp>
          <p:nvGrpSpPr>
            <p:cNvPr id="25" name="Group">
              <a:extLst>
                <a:ext uri="{FF2B5EF4-FFF2-40B4-BE49-F238E27FC236}">
                  <a16:creationId xmlns:a16="http://schemas.microsoft.com/office/drawing/2014/main" id="{DCE0DBD3-3C16-D94F-89F4-9CCE28EBB854}"/>
                </a:ext>
              </a:extLst>
            </p:cNvPr>
            <p:cNvGrpSpPr/>
            <p:nvPr/>
          </p:nvGrpSpPr>
          <p:grpSpPr>
            <a:xfrm>
              <a:off x="4513227" y="7933876"/>
              <a:ext cx="1270001" cy="1701860"/>
              <a:chOff x="0" y="0"/>
              <a:chExt cx="1270000" cy="1701858"/>
            </a:xfrm>
          </p:grpSpPr>
          <p:sp>
            <p:nvSpPr>
              <p:cNvPr id="34" name="Line">
                <a:extLst>
                  <a:ext uri="{FF2B5EF4-FFF2-40B4-BE49-F238E27FC236}">
                    <a16:creationId xmlns:a16="http://schemas.microsoft.com/office/drawing/2014/main" id="{E607FAEB-7C86-4542-B33D-50480EFA6379}"/>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Group">
                <a:extLst>
                  <a:ext uri="{FF2B5EF4-FFF2-40B4-BE49-F238E27FC236}">
                    <a16:creationId xmlns:a16="http://schemas.microsoft.com/office/drawing/2014/main" id="{FD7A6749-4D90-EF4D-83A9-FCEA02F1450C}"/>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6" name="VB">
                <a:extLst>
                  <a:ext uri="{FF2B5EF4-FFF2-40B4-BE49-F238E27FC236}">
                    <a16:creationId xmlns:a16="http://schemas.microsoft.com/office/drawing/2014/main" id="{89DCD69C-FFC6-154E-B262-1ECF2BA6020B}"/>
                  </a:ext>
                </a:extLst>
              </p:cNvPr>
              <p:cNvSpPr txBox="1"/>
              <p:nvPr/>
            </p:nvSpPr>
            <p:spPr>
              <a:xfrm>
                <a:off x="242871" y="1073993"/>
                <a:ext cx="58819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VB</a:t>
                </a:r>
              </a:p>
            </p:txBody>
          </p:sp>
        </p:grpSp>
        <p:grpSp>
          <p:nvGrpSpPr>
            <p:cNvPr id="26" name="Group">
              <a:extLst>
                <a:ext uri="{FF2B5EF4-FFF2-40B4-BE49-F238E27FC236}">
                  <a16:creationId xmlns:a16="http://schemas.microsoft.com/office/drawing/2014/main" id="{F26E2469-993F-C142-A339-B6D0FC899A17}"/>
                </a:ext>
              </a:extLst>
            </p:cNvPr>
            <p:cNvGrpSpPr/>
            <p:nvPr/>
          </p:nvGrpSpPr>
          <p:grpSpPr>
            <a:xfrm>
              <a:off x="6799227" y="7933876"/>
              <a:ext cx="1270001" cy="1701860"/>
              <a:chOff x="0" y="0"/>
              <a:chExt cx="1270000" cy="1701858"/>
            </a:xfrm>
          </p:grpSpPr>
          <p:sp>
            <p:nvSpPr>
              <p:cNvPr id="31" name="Line">
                <a:extLst>
                  <a:ext uri="{FF2B5EF4-FFF2-40B4-BE49-F238E27FC236}">
                    <a16:creationId xmlns:a16="http://schemas.microsoft.com/office/drawing/2014/main" id="{5E3101FF-23DA-9141-B982-2A25D979E9BD}"/>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Group">
                <a:extLst>
                  <a:ext uri="{FF2B5EF4-FFF2-40B4-BE49-F238E27FC236}">
                    <a16:creationId xmlns:a16="http://schemas.microsoft.com/office/drawing/2014/main" id="{76D1751D-944C-2A49-83EB-0BBAB9EA093A}"/>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3" name="DET">
                <a:extLst>
                  <a:ext uri="{FF2B5EF4-FFF2-40B4-BE49-F238E27FC236}">
                    <a16:creationId xmlns:a16="http://schemas.microsoft.com/office/drawing/2014/main" id="{786C096C-A004-3948-A9FA-17F6B1328131}"/>
                  </a:ext>
                </a:extLst>
              </p:cNvPr>
              <p:cNvSpPr txBox="1"/>
              <p:nvPr/>
            </p:nvSpPr>
            <p:spPr>
              <a:xfrm>
                <a:off x="103196" y="1073993"/>
                <a:ext cx="800220"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DET</a:t>
                </a:r>
              </a:p>
            </p:txBody>
          </p:sp>
        </p:grpSp>
        <p:grpSp>
          <p:nvGrpSpPr>
            <p:cNvPr id="27" name="Group">
              <a:extLst>
                <a:ext uri="{FF2B5EF4-FFF2-40B4-BE49-F238E27FC236}">
                  <a16:creationId xmlns:a16="http://schemas.microsoft.com/office/drawing/2014/main" id="{90269D64-4290-9D4A-9431-BFD38FE211E0}"/>
                </a:ext>
              </a:extLst>
            </p:cNvPr>
            <p:cNvGrpSpPr/>
            <p:nvPr/>
          </p:nvGrpSpPr>
          <p:grpSpPr>
            <a:xfrm>
              <a:off x="8958227" y="7933876"/>
              <a:ext cx="1270001" cy="1701860"/>
              <a:chOff x="0" y="0"/>
              <a:chExt cx="1270000" cy="1701858"/>
            </a:xfrm>
          </p:grpSpPr>
          <p:sp>
            <p:nvSpPr>
              <p:cNvPr id="28" name="Line">
                <a:extLst>
                  <a:ext uri="{FF2B5EF4-FFF2-40B4-BE49-F238E27FC236}">
                    <a16:creationId xmlns:a16="http://schemas.microsoft.com/office/drawing/2014/main" id="{82FFF1BE-9FB8-EC43-8AF2-3BF1B676F07E}"/>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Group">
                <a:extLst>
                  <a:ext uri="{FF2B5EF4-FFF2-40B4-BE49-F238E27FC236}">
                    <a16:creationId xmlns:a16="http://schemas.microsoft.com/office/drawing/2014/main" id="{DA390EA9-F719-2341-9E00-AC50906CAD28}"/>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0" name="NN">
                <a:extLst>
                  <a:ext uri="{FF2B5EF4-FFF2-40B4-BE49-F238E27FC236}">
                    <a16:creationId xmlns:a16="http://schemas.microsoft.com/office/drawing/2014/main" id="{2D012F63-0F66-824D-8C43-42C06E6AD92F}"/>
                  </a:ext>
                </a:extLst>
              </p:cNvPr>
              <p:cNvSpPr txBox="1"/>
              <p:nvPr/>
            </p:nvSpPr>
            <p:spPr>
              <a:xfrm>
                <a:off x="204924" y="1073993"/>
                <a:ext cx="66798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NN</a:t>
                </a:r>
              </a:p>
            </p:txBody>
          </p:sp>
        </p:grpSp>
      </p:grpSp>
    </p:spTree>
    <p:extLst>
      <p:ext uri="{BB962C8B-B14F-4D97-AF65-F5344CB8AC3E}">
        <p14:creationId xmlns:p14="http://schemas.microsoft.com/office/powerpoint/2010/main" val="77928704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onditional Language Modeling / Machine Translation"/>
          <p:cNvSpPr txBox="1">
            <a:spLocks noGrp="1"/>
          </p:cNvSpPr>
          <p:nvPr>
            <p:ph type="title"/>
          </p:nvPr>
        </p:nvSpPr>
        <p:spPr>
          <a:prstGeom prst="rect">
            <a:avLst/>
          </a:prstGeom>
        </p:spPr>
        <p:txBody>
          <a:bodyPr>
            <a:normAutofit/>
          </a:bodyPr>
          <a:lstStyle>
            <a:lvl1pPr defTabSz="449833">
              <a:defRPr sz="6160"/>
            </a:lvl1pPr>
          </a:lstStyle>
          <a:p>
            <a:r>
              <a:rPr dirty="0"/>
              <a:t>Conditional Language Modeling </a:t>
            </a:r>
            <a:r>
              <a:rPr lang="en-US" dirty="0"/>
              <a:t>for</a:t>
            </a:r>
            <a:br>
              <a:rPr lang="en-US" dirty="0"/>
            </a:br>
            <a:r>
              <a:rPr dirty="0"/>
              <a:t>Machine Translation</a:t>
            </a:r>
          </a:p>
        </p:txBody>
      </p:sp>
      <p:sp>
        <p:nvSpPr>
          <p:cNvPr id="2" name="Text Placeholder 1">
            <a:extLst>
              <a:ext uri="{FF2B5EF4-FFF2-40B4-BE49-F238E27FC236}">
                <a16:creationId xmlns:a16="http://schemas.microsoft.com/office/drawing/2014/main" id="{02514ADB-A76D-114D-952B-ACFCC0D375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1367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0935-F344-1546-89CE-D459601FF736}"/>
              </a:ext>
            </a:extLst>
          </p:cNvPr>
          <p:cNvSpPr>
            <a:spLocks noGrp="1"/>
          </p:cNvSpPr>
          <p:nvPr>
            <p:ph type="title"/>
          </p:nvPr>
        </p:nvSpPr>
        <p:spPr/>
        <p:txBody>
          <a:bodyPr/>
          <a:lstStyle/>
          <a:p>
            <a:r>
              <a:rPr lang="en-US" b="1" u="sng" dirty="0"/>
              <a:t>Conditional </a:t>
            </a:r>
            <a:r>
              <a:rPr lang="en-US" dirty="0"/>
              <a:t>Language Models</a:t>
            </a:r>
            <a:endParaRPr lang="en-US" b="1" dirty="0"/>
          </a:p>
        </p:txBody>
      </p:sp>
      <p:sp>
        <p:nvSpPr>
          <p:cNvPr id="3" name="Text Placeholder 2">
            <a:extLst>
              <a:ext uri="{FF2B5EF4-FFF2-40B4-BE49-F238E27FC236}">
                <a16:creationId xmlns:a16="http://schemas.microsoft.com/office/drawing/2014/main" id="{5483B0BD-799B-2D4C-A502-894094FE4ADC}"/>
              </a:ext>
            </a:extLst>
          </p:cNvPr>
          <p:cNvSpPr>
            <a:spLocks noGrp="1"/>
          </p:cNvSpPr>
          <p:nvPr>
            <p:ph type="body" idx="1"/>
          </p:nvPr>
        </p:nvSpPr>
        <p:spPr/>
        <p:txBody>
          <a:bodyPr/>
          <a:lstStyle/>
          <a:p>
            <a:r>
              <a:rPr lang="en-US" dirty="0"/>
              <a:t>Not just generate text, generate text according to some specification</a:t>
            </a:r>
          </a:p>
          <a:p>
            <a:endParaRPr lang="en-US" dirty="0"/>
          </a:p>
        </p:txBody>
      </p:sp>
      <p:grpSp>
        <p:nvGrpSpPr>
          <p:cNvPr id="4" name="Group 3">
            <a:extLst>
              <a:ext uri="{FF2B5EF4-FFF2-40B4-BE49-F238E27FC236}">
                <a16:creationId xmlns:a16="http://schemas.microsoft.com/office/drawing/2014/main" id="{85008A65-9B06-6B43-8AE8-77EEDD411C0D}"/>
              </a:ext>
            </a:extLst>
          </p:cNvPr>
          <p:cNvGrpSpPr/>
          <p:nvPr/>
        </p:nvGrpSpPr>
        <p:grpSpPr>
          <a:xfrm>
            <a:off x="861411" y="2495307"/>
            <a:ext cx="7546316" cy="3566859"/>
            <a:chOff x="1225117" y="3548878"/>
            <a:chExt cx="10732540" cy="5072866"/>
          </a:xfrm>
        </p:grpSpPr>
        <p:grpSp>
          <p:nvGrpSpPr>
            <p:cNvPr id="5" name="Group">
              <a:extLst>
                <a:ext uri="{FF2B5EF4-FFF2-40B4-BE49-F238E27FC236}">
                  <a16:creationId xmlns:a16="http://schemas.microsoft.com/office/drawing/2014/main" id="{382E7EEF-C725-2E43-BBDF-D0098FBDEF8E}"/>
                </a:ext>
              </a:extLst>
            </p:cNvPr>
            <p:cNvGrpSpPr/>
            <p:nvPr/>
          </p:nvGrpSpPr>
          <p:grpSpPr>
            <a:xfrm>
              <a:off x="1530045" y="3548878"/>
              <a:ext cx="6212496" cy="627866"/>
              <a:chOff x="0" y="9922"/>
              <a:chExt cx="6212495" cy="627864"/>
            </a:xfrm>
          </p:grpSpPr>
          <p:sp>
            <p:nvSpPr>
              <p:cNvPr id="28" name="Input X">
                <a:extLst>
                  <a:ext uri="{FF2B5EF4-FFF2-40B4-BE49-F238E27FC236}">
                    <a16:creationId xmlns:a16="http://schemas.microsoft.com/office/drawing/2014/main" id="{4BCE90FD-C89B-1143-AD2D-7304B9FF05DF}"/>
                  </a:ext>
                </a:extLst>
              </p:cNvPr>
              <p:cNvSpPr txBox="1"/>
              <p:nvPr/>
            </p:nvSpPr>
            <p:spPr>
              <a:xfrm>
                <a:off x="0" y="9922"/>
                <a:ext cx="1438570"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1">
                        <a:hueOff val="47394"/>
                        <a:satOff val="-25753"/>
                        <a:lumOff val="-7544"/>
                      </a:schemeClr>
                    </a:solidFill>
                  </a:defRPr>
                </a:pPr>
                <a:r>
                  <a:rPr sz="2400" dirty="0"/>
                  <a:t>Input </a:t>
                </a:r>
                <a:r>
                  <a:rPr sz="2400" i="1" dirty="0">
                    <a:latin typeface="Helvetica"/>
                    <a:ea typeface="Helvetica"/>
                    <a:cs typeface="Helvetica"/>
                    <a:sym typeface="Helvetica"/>
                  </a:rPr>
                  <a:t>X</a:t>
                </a:r>
              </a:p>
            </p:txBody>
          </p:sp>
          <p:sp>
            <p:nvSpPr>
              <p:cNvPr id="29" name="Output Y (Text)">
                <a:extLst>
                  <a:ext uri="{FF2B5EF4-FFF2-40B4-BE49-F238E27FC236}">
                    <a16:creationId xmlns:a16="http://schemas.microsoft.com/office/drawing/2014/main" id="{36FDF249-5FA0-1842-9A25-D3EB0158B512}"/>
                  </a:ext>
                </a:extLst>
              </p:cNvPr>
              <p:cNvSpPr txBox="1"/>
              <p:nvPr/>
            </p:nvSpPr>
            <p:spPr>
              <a:xfrm>
                <a:off x="3217168" y="9922"/>
                <a:ext cx="2995327"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2">
                        <a:hueOff val="-554920"/>
                        <a:satOff val="-21482"/>
                        <a:lumOff val="-6228"/>
                      </a:schemeClr>
                    </a:solidFill>
                  </a:defRPr>
                </a:pPr>
                <a:r>
                  <a:rPr sz="2400"/>
                  <a:t>Output </a:t>
                </a:r>
                <a:r>
                  <a:rPr sz="2400" i="1">
                    <a:latin typeface="Helvetica"/>
                    <a:ea typeface="Helvetica"/>
                    <a:cs typeface="Helvetica"/>
                    <a:sym typeface="Helvetica"/>
                  </a:rPr>
                  <a:t>Y</a:t>
                </a:r>
                <a:r>
                  <a:rPr sz="2400"/>
                  <a:t> (</a:t>
                </a:r>
                <a:r>
                  <a:rPr sz="2400" b="1">
                    <a:latin typeface="Helvetica"/>
                    <a:ea typeface="Helvetica"/>
                    <a:cs typeface="Helvetica"/>
                    <a:sym typeface="Helvetica"/>
                  </a:rPr>
                  <a:t>Text</a:t>
                </a:r>
                <a:r>
                  <a:rPr sz="2400"/>
                  <a:t>)</a:t>
                </a:r>
              </a:p>
            </p:txBody>
          </p:sp>
        </p:grpSp>
        <p:grpSp>
          <p:nvGrpSpPr>
            <p:cNvPr id="6" name="Group">
              <a:extLst>
                <a:ext uri="{FF2B5EF4-FFF2-40B4-BE49-F238E27FC236}">
                  <a16:creationId xmlns:a16="http://schemas.microsoft.com/office/drawing/2014/main" id="{FD5E57D8-52A6-A648-83E7-0A0DCA90FEC6}"/>
                </a:ext>
              </a:extLst>
            </p:cNvPr>
            <p:cNvGrpSpPr/>
            <p:nvPr/>
          </p:nvGrpSpPr>
          <p:grpSpPr>
            <a:xfrm>
              <a:off x="1530298" y="4945878"/>
              <a:ext cx="5412959" cy="627866"/>
              <a:chOff x="-1" y="9919"/>
              <a:chExt cx="5412958" cy="627866"/>
            </a:xfrm>
          </p:grpSpPr>
          <p:sp>
            <p:nvSpPr>
              <p:cNvPr id="26" name="English">
                <a:extLst>
                  <a:ext uri="{FF2B5EF4-FFF2-40B4-BE49-F238E27FC236}">
                    <a16:creationId xmlns:a16="http://schemas.microsoft.com/office/drawing/2014/main" id="{F7E94824-6B91-B944-80E0-74BB7086CCD6}"/>
                  </a:ext>
                </a:extLst>
              </p:cNvPr>
              <p:cNvSpPr txBox="1"/>
              <p:nvPr/>
            </p:nvSpPr>
            <p:spPr>
              <a:xfrm>
                <a:off x="-1" y="9919"/>
                <a:ext cx="135421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English</a:t>
                </a:r>
              </a:p>
            </p:txBody>
          </p:sp>
          <p:sp>
            <p:nvSpPr>
              <p:cNvPr id="27" name="Japanese">
                <a:extLst>
                  <a:ext uri="{FF2B5EF4-FFF2-40B4-BE49-F238E27FC236}">
                    <a16:creationId xmlns:a16="http://schemas.microsoft.com/office/drawing/2014/main" id="{873B4AB3-A465-B041-B39C-A28A3C0F5D58}"/>
                  </a:ext>
                </a:extLst>
              </p:cNvPr>
              <p:cNvSpPr txBox="1"/>
              <p:nvPr/>
            </p:nvSpPr>
            <p:spPr>
              <a:xfrm>
                <a:off x="3682568" y="9919"/>
                <a:ext cx="173038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Japanese</a:t>
                </a:r>
              </a:p>
            </p:txBody>
          </p:sp>
        </p:grpSp>
        <p:sp>
          <p:nvSpPr>
            <p:cNvPr id="7" name="Task">
              <a:extLst>
                <a:ext uri="{FF2B5EF4-FFF2-40B4-BE49-F238E27FC236}">
                  <a16:creationId xmlns:a16="http://schemas.microsoft.com/office/drawing/2014/main" id="{F8845844-03B0-4240-82B9-EA8995A4D884}"/>
                </a:ext>
              </a:extLst>
            </p:cNvPr>
            <p:cNvSpPr txBox="1"/>
            <p:nvPr/>
          </p:nvSpPr>
          <p:spPr>
            <a:xfrm>
              <a:off x="9797821" y="3548878"/>
              <a:ext cx="86177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u="sng">
                  <a:solidFill>
                    <a:schemeClr val="accent3">
                      <a:hueOff val="-333989"/>
                      <a:satOff val="3917"/>
                      <a:lumOff val="-6666"/>
                    </a:schemeClr>
                  </a:solidFill>
                </a:defRPr>
              </a:lvl1pPr>
            </a:lstStyle>
            <a:p>
              <a:r>
                <a:rPr sz="2400"/>
                <a:t>Task</a:t>
              </a:r>
            </a:p>
          </p:txBody>
        </p:sp>
        <p:sp>
          <p:nvSpPr>
            <p:cNvPr id="8" name="Translation">
              <a:extLst>
                <a:ext uri="{FF2B5EF4-FFF2-40B4-BE49-F238E27FC236}">
                  <a16:creationId xmlns:a16="http://schemas.microsoft.com/office/drawing/2014/main" id="{C93970F8-89ED-1347-B951-94213470D4DA}"/>
                </a:ext>
              </a:extLst>
            </p:cNvPr>
            <p:cNvSpPr txBox="1"/>
            <p:nvPr/>
          </p:nvSpPr>
          <p:spPr>
            <a:xfrm>
              <a:off x="9183599" y="4945878"/>
              <a:ext cx="20572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Translation</a:t>
              </a:r>
            </a:p>
          </p:txBody>
        </p:sp>
        <p:sp>
          <p:nvSpPr>
            <p:cNvPr id="9" name="NL Generation">
              <a:extLst>
                <a:ext uri="{FF2B5EF4-FFF2-40B4-BE49-F238E27FC236}">
                  <a16:creationId xmlns:a16="http://schemas.microsoft.com/office/drawing/2014/main" id="{3C1872A3-0F30-DB4E-B87C-307644F8D7F9}"/>
                </a:ext>
              </a:extLst>
            </p:cNvPr>
            <p:cNvSpPr txBox="1"/>
            <p:nvPr/>
          </p:nvSpPr>
          <p:spPr>
            <a:xfrm>
              <a:off x="8794065" y="4183879"/>
              <a:ext cx="266803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NL Generation</a:t>
              </a:r>
            </a:p>
          </p:txBody>
        </p:sp>
        <p:grpSp>
          <p:nvGrpSpPr>
            <p:cNvPr id="10" name="Group">
              <a:extLst>
                <a:ext uri="{FF2B5EF4-FFF2-40B4-BE49-F238E27FC236}">
                  <a16:creationId xmlns:a16="http://schemas.microsoft.com/office/drawing/2014/main" id="{7BDE24B8-C313-BA4D-91FC-1D1070DEADE3}"/>
                </a:ext>
              </a:extLst>
            </p:cNvPr>
            <p:cNvGrpSpPr/>
            <p:nvPr/>
          </p:nvGrpSpPr>
          <p:grpSpPr>
            <a:xfrm>
              <a:off x="1225117" y="5707878"/>
              <a:ext cx="6413835" cy="627866"/>
              <a:chOff x="-1" y="9919"/>
              <a:chExt cx="6413834" cy="627866"/>
            </a:xfrm>
          </p:grpSpPr>
          <p:sp>
            <p:nvSpPr>
              <p:cNvPr id="24" name="Document">
                <a:extLst>
                  <a:ext uri="{FF2B5EF4-FFF2-40B4-BE49-F238E27FC236}">
                    <a16:creationId xmlns:a16="http://schemas.microsoft.com/office/drawing/2014/main" id="{043EB03A-AA7C-3142-B28D-A73373F6ACE2}"/>
                  </a:ext>
                </a:extLst>
              </p:cNvPr>
              <p:cNvSpPr txBox="1"/>
              <p:nvPr/>
            </p:nvSpPr>
            <p:spPr>
              <a:xfrm>
                <a:off x="-1" y="9919"/>
                <a:ext cx="195654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Document</a:t>
                </a:r>
              </a:p>
            </p:txBody>
          </p:sp>
          <p:sp>
            <p:nvSpPr>
              <p:cNvPr id="25" name="Short Description">
                <a:extLst>
                  <a:ext uri="{FF2B5EF4-FFF2-40B4-BE49-F238E27FC236}">
                    <a16:creationId xmlns:a16="http://schemas.microsoft.com/office/drawing/2014/main" id="{160DBB88-27A3-D548-843B-7D6C243496B1}"/>
                  </a:ext>
                </a:extLst>
              </p:cNvPr>
              <p:cNvSpPr txBox="1"/>
              <p:nvPr/>
            </p:nvSpPr>
            <p:spPr>
              <a:xfrm>
                <a:off x="3221709" y="9919"/>
                <a:ext cx="319212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Short Description</a:t>
                </a:r>
              </a:p>
            </p:txBody>
          </p:sp>
        </p:grpSp>
        <p:sp>
          <p:nvSpPr>
            <p:cNvPr id="11" name="Summarization">
              <a:extLst>
                <a:ext uri="{FF2B5EF4-FFF2-40B4-BE49-F238E27FC236}">
                  <a16:creationId xmlns:a16="http://schemas.microsoft.com/office/drawing/2014/main" id="{73B85EFC-BC7C-9B4B-8802-1317F094C2E5}"/>
                </a:ext>
              </a:extLst>
            </p:cNvPr>
            <p:cNvSpPr txBox="1"/>
            <p:nvPr/>
          </p:nvSpPr>
          <p:spPr>
            <a:xfrm>
              <a:off x="8769147" y="5707878"/>
              <a:ext cx="277227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Summarization</a:t>
              </a:r>
            </a:p>
          </p:txBody>
        </p:sp>
        <p:grpSp>
          <p:nvGrpSpPr>
            <p:cNvPr id="12" name="Group">
              <a:extLst>
                <a:ext uri="{FF2B5EF4-FFF2-40B4-BE49-F238E27FC236}">
                  <a16:creationId xmlns:a16="http://schemas.microsoft.com/office/drawing/2014/main" id="{D1A8E0C7-EA37-A240-AF79-C5382CD00B9A}"/>
                </a:ext>
              </a:extLst>
            </p:cNvPr>
            <p:cNvGrpSpPr/>
            <p:nvPr/>
          </p:nvGrpSpPr>
          <p:grpSpPr>
            <a:xfrm>
              <a:off x="1275867" y="6469878"/>
              <a:ext cx="5714149" cy="627866"/>
              <a:chOff x="0" y="9919"/>
              <a:chExt cx="5714147" cy="627866"/>
            </a:xfrm>
          </p:grpSpPr>
          <p:sp>
            <p:nvSpPr>
              <p:cNvPr id="22" name="Utterance">
                <a:extLst>
                  <a:ext uri="{FF2B5EF4-FFF2-40B4-BE49-F238E27FC236}">
                    <a16:creationId xmlns:a16="http://schemas.microsoft.com/office/drawing/2014/main" id="{4AFD197B-57B6-2B45-AA79-045EC484B07C}"/>
                  </a:ext>
                </a:extLst>
              </p:cNvPr>
              <p:cNvSpPr txBox="1"/>
              <p:nvPr/>
            </p:nvSpPr>
            <p:spPr>
              <a:xfrm>
                <a:off x="0" y="9919"/>
                <a:ext cx="1870097"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Utterance</a:t>
                </a:r>
              </a:p>
            </p:txBody>
          </p:sp>
          <p:sp>
            <p:nvSpPr>
              <p:cNvPr id="23" name="Response">
                <a:extLst>
                  <a:ext uri="{FF2B5EF4-FFF2-40B4-BE49-F238E27FC236}">
                    <a16:creationId xmlns:a16="http://schemas.microsoft.com/office/drawing/2014/main" id="{2D144A18-61A7-534A-B0EB-28B270136BA4}"/>
                  </a:ext>
                </a:extLst>
              </p:cNvPr>
              <p:cNvSpPr txBox="1"/>
              <p:nvPr/>
            </p:nvSpPr>
            <p:spPr>
              <a:xfrm>
                <a:off x="3911624" y="9919"/>
                <a:ext cx="180252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Response</a:t>
                </a:r>
              </a:p>
            </p:txBody>
          </p:sp>
        </p:grpSp>
        <p:sp>
          <p:nvSpPr>
            <p:cNvPr id="13" name="Response Generation">
              <a:extLst>
                <a:ext uri="{FF2B5EF4-FFF2-40B4-BE49-F238E27FC236}">
                  <a16:creationId xmlns:a16="http://schemas.microsoft.com/office/drawing/2014/main" id="{E063FFC4-6FB6-0B4A-B8B7-6D0458C689A6}"/>
                </a:ext>
              </a:extLst>
            </p:cNvPr>
            <p:cNvSpPr txBox="1"/>
            <p:nvPr/>
          </p:nvSpPr>
          <p:spPr>
            <a:xfrm>
              <a:off x="8057055" y="6469879"/>
              <a:ext cx="390060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Response Generation</a:t>
              </a:r>
            </a:p>
          </p:txBody>
        </p:sp>
        <p:grpSp>
          <p:nvGrpSpPr>
            <p:cNvPr id="14" name="Group">
              <a:extLst>
                <a:ext uri="{FF2B5EF4-FFF2-40B4-BE49-F238E27FC236}">
                  <a16:creationId xmlns:a16="http://schemas.microsoft.com/office/drawing/2014/main" id="{C7588841-5A55-BC4F-B618-EB785ABE0F28}"/>
                </a:ext>
              </a:extLst>
            </p:cNvPr>
            <p:cNvGrpSpPr/>
            <p:nvPr/>
          </p:nvGrpSpPr>
          <p:grpSpPr>
            <a:xfrm>
              <a:off x="1631797" y="7231878"/>
              <a:ext cx="5004750" cy="627866"/>
              <a:chOff x="0" y="9919"/>
              <a:chExt cx="5004748" cy="627866"/>
            </a:xfrm>
          </p:grpSpPr>
          <p:sp>
            <p:nvSpPr>
              <p:cNvPr id="20" name="Image">
                <a:extLst>
                  <a:ext uri="{FF2B5EF4-FFF2-40B4-BE49-F238E27FC236}">
                    <a16:creationId xmlns:a16="http://schemas.microsoft.com/office/drawing/2014/main" id="{F6E824F5-23D3-B740-8577-05B07E6CD0F5}"/>
                  </a:ext>
                </a:extLst>
              </p:cNvPr>
              <p:cNvSpPr txBox="1"/>
              <p:nvPr/>
            </p:nvSpPr>
            <p:spPr>
              <a:xfrm>
                <a:off x="0" y="9919"/>
                <a:ext cx="119098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Image</a:t>
                </a:r>
              </a:p>
            </p:txBody>
          </p:sp>
          <p:sp>
            <p:nvSpPr>
              <p:cNvPr id="21" name="Text">
                <a:extLst>
                  <a:ext uri="{FF2B5EF4-FFF2-40B4-BE49-F238E27FC236}">
                    <a16:creationId xmlns:a16="http://schemas.microsoft.com/office/drawing/2014/main" id="{B0F74AED-9FC3-AD4E-9AC8-666B101C3B69}"/>
                  </a:ext>
                </a:extLst>
              </p:cNvPr>
              <p:cNvSpPr txBox="1"/>
              <p:nvPr/>
            </p:nvSpPr>
            <p:spPr>
              <a:xfrm>
                <a:off x="4178172" y="9919"/>
                <a:ext cx="82657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Text</a:t>
                </a:r>
              </a:p>
            </p:txBody>
          </p:sp>
        </p:grpSp>
        <p:sp>
          <p:nvSpPr>
            <p:cNvPr id="15" name="Image Captioning">
              <a:extLst>
                <a:ext uri="{FF2B5EF4-FFF2-40B4-BE49-F238E27FC236}">
                  <a16:creationId xmlns:a16="http://schemas.microsoft.com/office/drawing/2014/main" id="{4CCB8AB6-DF5F-EC4E-B6A4-89A5794AD350}"/>
                </a:ext>
              </a:extLst>
            </p:cNvPr>
            <p:cNvSpPr txBox="1"/>
            <p:nvPr/>
          </p:nvSpPr>
          <p:spPr>
            <a:xfrm>
              <a:off x="8451392" y="7231878"/>
              <a:ext cx="320215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Image Captioning</a:t>
              </a:r>
            </a:p>
          </p:txBody>
        </p:sp>
        <p:grpSp>
          <p:nvGrpSpPr>
            <p:cNvPr id="16" name="Group">
              <a:extLst>
                <a:ext uri="{FF2B5EF4-FFF2-40B4-BE49-F238E27FC236}">
                  <a16:creationId xmlns:a16="http://schemas.microsoft.com/office/drawing/2014/main" id="{3C24BCAA-E53C-5F40-BAD8-E3CD6778227E}"/>
                </a:ext>
              </a:extLst>
            </p:cNvPr>
            <p:cNvGrpSpPr/>
            <p:nvPr/>
          </p:nvGrpSpPr>
          <p:grpSpPr>
            <a:xfrm>
              <a:off x="1491894" y="7993878"/>
              <a:ext cx="5573368" cy="627866"/>
              <a:chOff x="0" y="9919"/>
              <a:chExt cx="5573366" cy="627866"/>
            </a:xfrm>
          </p:grpSpPr>
          <p:sp>
            <p:nvSpPr>
              <p:cNvPr id="18" name="Speech">
                <a:extLst>
                  <a:ext uri="{FF2B5EF4-FFF2-40B4-BE49-F238E27FC236}">
                    <a16:creationId xmlns:a16="http://schemas.microsoft.com/office/drawing/2014/main" id="{C833A88F-2A3C-C049-8552-BC7225BE843C}"/>
                  </a:ext>
                </a:extLst>
              </p:cNvPr>
              <p:cNvSpPr txBox="1"/>
              <p:nvPr/>
            </p:nvSpPr>
            <p:spPr>
              <a:xfrm>
                <a:off x="0" y="9919"/>
                <a:ext cx="138613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Speech</a:t>
                </a:r>
              </a:p>
            </p:txBody>
          </p:sp>
          <p:sp>
            <p:nvSpPr>
              <p:cNvPr id="19" name="Transcript">
                <a:extLst>
                  <a:ext uri="{FF2B5EF4-FFF2-40B4-BE49-F238E27FC236}">
                    <a16:creationId xmlns:a16="http://schemas.microsoft.com/office/drawing/2014/main" id="{D4AB7B89-A525-4548-BC26-DE9D7C2FCF4D}"/>
                  </a:ext>
                </a:extLst>
              </p:cNvPr>
              <p:cNvSpPr txBox="1"/>
              <p:nvPr/>
            </p:nvSpPr>
            <p:spPr>
              <a:xfrm>
                <a:off x="3716857" y="9919"/>
                <a:ext cx="185650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Transcript</a:t>
                </a:r>
              </a:p>
            </p:txBody>
          </p:sp>
        </p:grpSp>
        <p:sp>
          <p:nvSpPr>
            <p:cNvPr id="17" name="Speech Recognition">
              <a:extLst>
                <a:ext uri="{FF2B5EF4-FFF2-40B4-BE49-F238E27FC236}">
                  <a16:creationId xmlns:a16="http://schemas.microsoft.com/office/drawing/2014/main" id="{114E3161-6635-3045-850A-A3B95CEAEDB5}"/>
                </a:ext>
              </a:extLst>
            </p:cNvPr>
            <p:cNvSpPr txBox="1"/>
            <p:nvPr/>
          </p:nvSpPr>
          <p:spPr>
            <a:xfrm>
              <a:off x="8209533" y="7993878"/>
              <a:ext cx="358626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Speech Recognition</a:t>
              </a:r>
            </a:p>
          </p:txBody>
        </p:sp>
      </p:grpSp>
      <p:sp>
        <p:nvSpPr>
          <p:cNvPr id="31" name="English">
            <a:extLst>
              <a:ext uri="{FF2B5EF4-FFF2-40B4-BE49-F238E27FC236}">
                <a16:creationId xmlns:a16="http://schemas.microsoft.com/office/drawing/2014/main" id="{6C7C66E8-DA19-734C-8BCD-AA2B4EC2F434}"/>
              </a:ext>
            </a:extLst>
          </p:cNvPr>
          <p:cNvSpPr txBox="1"/>
          <p:nvPr/>
        </p:nvSpPr>
        <p:spPr>
          <a:xfrm>
            <a:off x="622278" y="2989318"/>
            <a:ext cx="2047548"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lang="en-US" sz="2400" dirty="0"/>
              <a:t>Structured Data</a:t>
            </a:r>
            <a:endParaRPr sz="2400" dirty="0"/>
          </a:p>
        </p:txBody>
      </p:sp>
      <p:sp>
        <p:nvSpPr>
          <p:cNvPr id="32" name="Japanese">
            <a:extLst>
              <a:ext uri="{FF2B5EF4-FFF2-40B4-BE49-F238E27FC236}">
                <a16:creationId xmlns:a16="http://schemas.microsoft.com/office/drawing/2014/main" id="{537E052E-37AB-204F-8BAB-E322286933D3}"/>
              </a:ext>
            </a:extLst>
          </p:cNvPr>
          <p:cNvSpPr txBox="1"/>
          <p:nvPr/>
        </p:nvSpPr>
        <p:spPr>
          <a:xfrm>
            <a:off x="3299800" y="2964918"/>
            <a:ext cx="1898213"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lang="en-US" sz="2400" dirty="0"/>
              <a:t>NL Description</a:t>
            </a:r>
            <a:endParaRPr sz="2400" dirty="0"/>
          </a:p>
        </p:txBody>
      </p:sp>
    </p:spTree>
    <p:extLst>
      <p:ext uri="{BB962C8B-B14F-4D97-AF65-F5344CB8AC3E}">
        <p14:creationId xmlns:p14="http://schemas.microsoft.com/office/powerpoint/2010/main" val="257236995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CD24-11D6-3849-B9B9-DA1A2C2F3ECB}"/>
              </a:ext>
            </a:extLst>
          </p:cNvPr>
          <p:cNvSpPr>
            <a:spLocks noGrp="1"/>
          </p:cNvSpPr>
          <p:nvPr>
            <p:ph type="title"/>
          </p:nvPr>
        </p:nvSpPr>
        <p:spPr/>
        <p:txBody>
          <a:bodyPr/>
          <a:lstStyle/>
          <a:p>
            <a:r>
              <a:rPr lang="en-US" dirty="0"/>
              <a:t>Conditional Language Models</a:t>
            </a:r>
          </a:p>
        </p:txBody>
      </p:sp>
      <p:grpSp>
        <p:nvGrpSpPr>
          <p:cNvPr id="4" name="Group 3">
            <a:extLst>
              <a:ext uri="{FF2B5EF4-FFF2-40B4-BE49-F238E27FC236}">
                <a16:creationId xmlns:a16="http://schemas.microsoft.com/office/drawing/2014/main" id="{C5AED31E-B6AB-EB42-86D7-5566F0C3E7AC}"/>
              </a:ext>
            </a:extLst>
          </p:cNvPr>
          <p:cNvGrpSpPr/>
          <p:nvPr/>
        </p:nvGrpSpPr>
        <p:grpSpPr>
          <a:xfrm>
            <a:off x="1426465" y="2286000"/>
            <a:ext cx="6291070" cy="2451090"/>
            <a:chOff x="2028750" y="3231679"/>
            <a:chExt cx="8947300" cy="3485994"/>
          </a:xfrm>
        </p:grpSpPr>
        <p:pic>
          <p:nvPicPr>
            <p:cNvPr id="5" name="eq-010-condprob.pdf" descr="eq-010-condprob.pdf">
              <a:extLst>
                <a:ext uri="{FF2B5EF4-FFF2-40B4-BE49-F238E27FC236}">
                  <a16:creationId xmlns:a16="http://schemas.microsoft.com/office/drawing/2014/main" id="{19FFF149-C9CB-E84C-9B67-6C47D8919C60}"/>
                </a:ext>
              </a:extLst>
            </p:cNvPr>
            <p:cNvPicPr>
              <a:picLocks noChangeAspect="1"/>
            </p:cNvPicPr>
            <p:nvPr/>
          </p:nvPicPr>
          <p:blipFill>
            <a:blip r:embed="rId2"/>
            <a:stretch>
              <a:fillRect/>
            </a:stretch>
          </p:blipFill>
          <p:spPr>
            <a:xfrm>
              <a:off x="2028750" y="3231679"/>
              <a:ext cx="8947300" cy="1730227"/>
            </a:xfrm>
            <a:prstGeom prst="rect">
              <a:avLst/>
            </a:prstGeom>
            <a:ln w="12700">
              <a:miter lim="400000"/>
            </a:ln>
          </p:spPr>
        </p:pic>
        <p:grpSp>
          <p:nvGrpSpPr>
            <p:cNvPr id="6" name="Group">
              <a:extLst>
                <a:ext uri="{FF2B5EF4-FFF2-40B4-BE49-F238E27FC236}">
                  <a16:creationId xmlns:a16="http://schemas.microsoft.com/office/drawing/2014/main" id="{A8501B59-7347-AB49-889B-4A5ADDC5FEE8}"/>
                </a:ext>
              </a:extLst>
            </p:cNvPr>
            <p:cNvGrpSpPr/>
            <p:nvPr/>
          </p:nvGrpSpPr>
          <p:grpSpPr>
            <a:xfrm>
              <a:off x="6610773" y="4561253"/>
              <a:ext cx="3642130" cy="2156420"/>
              <a:chOff x="-594129" y="0"/>
              <a:chExt cx="3642128" cy="2156418"/>
            </a:xfrm>
          </p:grpSpPr>
          <p:sp>
            <p:nvSpPr>
              <p:cNvPr id="7" name="Added Context!">
                <a:extLst>
                  <a:ext uri="{FF2B5EF4-FFF2-40B4-BE49-F238E27FC236}">
                    <a16:creationId xmlns:a16="http://schemas.microsoft.com/office/drawing/2014/main" id="{7D544C99-8BCC-5448-A95D-7131AF7ED782}"/>
                  </a:ext>
                </a:extLst>
              </p:cNvPr>
              <p:cNvSpPr/>
              <p:nvPr/>
            </p:nvSpPr>
            <p:spPr>
              <a:xfrm>
                <a:off x="-594129" y="857413"/>
                <a:ext cx="3642128" cy="129900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1"/>
                    </a:solidFill>
                  </a:defRPr>
                </a:lvl1pPr>
              </a:lstStyle>
              <a:p>
                <a:r>
                  <a:rPr sz="2400" dirty="0"/>
                  <a:t>Added Context!</a:t>
                </a:r>
              </a:p>
            </p:txBody>
          </p:sp>
          <p:sp>
            <p:nvSpPr>
              <p:cNvPr id="8" name="Line">
                <a:extLst>
                  <a:ext uri="{FF2B5EF4-FFF2-40B4-BE49-F238E27FC236}">
                    <a16:creationId xmlns:a16="http://schemas.microsoft.com/office/drawing/2014/main" id="{DCC62759-D952-9646-9E15-3999EFA52DF2}"/>
                  </a:ext>
                </a:extLst>
              </p:cNvPr>
              <p:cNvSpPr/>
              <p:nvPr/>
            </p:nvSpPr>
            <p:spPr>
              <a:xfrm>
                <a:off x="0" y="0"/>
                <a:ext cx="492212"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9" name="Line">
                <a:extLst>
                  <a:ext uri="{FF2B5EF4-FFF2-40B4-BE49-F238E27FC236}">
                    <a16:creationId xmlns:a16="http://schemas.microsoft.com/office/drawing/2014/main" id="{22C024FB-448C-D94F-AFB3-E3ACEA2641C6}"/>
                  </a:ext>
                </a:extLst>
              </p:cNvPr>
              <p:cNvSpPr/>
              <p:nvPr/>
            </p:nvSpPr>
            <p:spPr>
              <a:xfrm flipH="1" flipV="1">
                <a:off x="264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11497257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3196186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671-2EC4-6C46-A67F-C3E177698017}"/>
              </a:ext>
            </a:extLst>
          </p:cNvPr>
          <p:cNvSpPr>
            <a:spLocks noGrp="1"/>
          </p:cNvSpPr>
          <p:nvPr>
            <p:ph type="title"/>
          </p:nvPr>
        </p:nvSpPr>
        <p:spPr/>
        <p:txBody>
          <a:bodyPr anchor="t"/>
          <a:lstStyle/>
          <a:p>
            <a:r>
              <a:rPr lang="en-US" dirty="0"/>
              <a:t>One type of Conditional LM</a:t>
            </a:r>
          </a:p>
        </p:txBody>
      </p:sp>
      <p:sp>
        <p:nvSpPr>
          <p:cNvPr id="4" name="TextBox 3">
            <a:extLst>
              <a:ext uri="{FF2B5EF4-FFF2-40B4-BE49-F238E27FC236}">
                <a16:creationId xmlns:a16="http://schemas.microsoft.com/office/drawing/2014/main" id="{1A4CBDDF-E284-3E4A-AFF8-85DFE336E6AC}"/>
              </a:ext>
            </a:extLst>
          </p:cNvPr>
          <p:cNvSpPr txBox="1"/>
          <p:nvPr/>
        </p:nvSpPr>
        <p:spPr>
          <a:xfrm>
            <a:off x="6858000" y="6500958"/>
            <a:ext cx="2126672" cy="369332"/>
          </a:xfrm>
          <a:prstGeom prst="rect">
            <a:avLst/>
          </a:prstGeom>
          <a:noFill/>
        </p:spPr>
        <p:txBody>
          <a:bodyPr wrap="none" rtlCol="0">
            <a:spAutoFit/>
          </a:bodyPr>
          <a:lstStyle/>
          <a:p>
            <a:r>
              <a:rPr lang="en-US" dirty="0" err="1"/>
              <a:t>Sutskever</a:t>
            </a:r>
            <a:r>
              <a:rPr lang="en-US" dirty="0"/>
              <a:t> et al. 2014</a:t>
            </a:r>
          </a:p>
        </p:txBody>
      </p:sp>
      <p:grpSp>
        <p:nvGrpSpPr>
          <p:cNvPr id="200" name="Group 199">
            <a:extLst>
              <a:ext uri="{FF2B5EF4-FFF2-40B4-BE49-F238E27FC236}">
                <a16:creationId xmlns:a16="http://schemas.microsoft.com/office/drawing/2014/main" id="{95DA255F-7D70-AC44-B816-BDCE3B9C5639}"/>
              </a:ext>
            </a:extLst>
          </p:cNvPr>
          <p:cNvGrpSpPr/>
          <p:nvPr/>
        </p:nvGrpSpPr>
        <p:grpSpPr>
          <a:xfrm>
            <a:off x="283005" y="1664306"/>
            <a:ext cx="8580232" cy="4656281"/>
            <a:chOff x="402497" y="2367012"/>
            <a:chExt cx="12202996" cy="6622267"/>
          </a:xfrm>
        </p:grpSpPr>
        <p:grpSp>
          <p:nvGrpSpPr>
            <p:cNvPr id="201" name="Group">
              <a:extLst>
                <a:ext uri="{FF2B5EF4-FFF2-40B4-BE49-F238E27FC236}">
                  <a16:creationId xmlns:a16="http://schemas.microsoft.com/office/drawing/2014/main" id="{C829792B-D4EB-4C4C-90F5-80BDCCDDAD96}"/>
                </a:ext>
              </a:extLst>
            </p:cNvPr>
            <p:cNvGrpSpPr/>
            <p:nvPr/>
          </p:nvGrpSpPr>
          <p:grpSpPr>
            <a:xfrm>
              <a:off x="976131" y="7646425"/>
              <a:ext cx="9042401" cy="775866"/>
              <a:chOff x="0" y="0"/>
              <a:chExt cx="9042400" cy="775864"/>
            </a:xfrm>
          </p:grpSpPr>
          <p:sp>
            <p:nvSpPr>
              <p:cNvPr id="381" name="Line">
                <a:extLst>
                  <a:ext uri="{FF2B5EF4-FFF2-40B4-BE49-F238E27FC236}">
                    <a16:creationId xmlns:a16="http://schemas.microsoft.com/office/drawing/2014/main" id="{6881F10E-1581-BA42-80CD-F7DCDFCE672D}"/>
                  </a:ext>
                </a:extLst>
              </p:cNvPr>
              <p:cNvSpPr/>
              <p:nvPr/>
            </p:nvSpPr>
            <p:spPr>
              <a:xfrm flipH="1">
                <a:off x="-1" y="0"/>
                <a:ext cx="2"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2" name="Line">
                <a:extLst>
                  <a:ext uri="{FF2B5EF4-FFF2-40B4-BE49-F238E27FC236}">
                    <a16:creationId xmlns:a16="http://schemas.microsoft.com/office/drawing/2014/main" id="{027A2196-762C-0C4E-BD74-385B5C680D26}"/>
                  </a:ext>
                </a:extLst>
              </p:cNvPr>
              <p:cNvSpPr/>
              <p:nvPr/>
            </p:nvSpPr>
            <p:spPr>
              <a:xfrm>
                <a:off x="22860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3" name="Line">
                <a:extLst>
                  <a:ext uri="{FF2B5EF4-FFF2-40B4-BE49-F238E27FC236}">
                    <a16:creationId xmlns:a16="http://schemas.microsoft.com/office/drawing/2014/main" id="{C98713D3-1510-9243-B92B-A9AB1534DC8C}"/>
                  </a:ext>
                </a:extLst>
              </p:cNvPr>
              <p:cNvSpPr/>
              <p:nvPr/>
            </p:nvSpPr>
            <p:spPr>
              <a:xfrm>
                <a:off x="4470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4" name="Line">
                <a:extLst>
                  <a:ext uri="{FF2B5EF4-FFF2-40B4-BE49-F238E27FC236}">
                    <a16:creationId xmlns:a16="http://schemas.microsoft.com/office/drawing/2014/main" id="{5628C63D-590A-0E44-BAF8-932E4CED45ED}"/>
                  </a:ext>
                </a:extLst>
              </p:cNvPr>
              <p:cNvSpPr/>
              <p:nvPr/>
            </p:nvSpPr>
            <p:spPr>
              <a:xfrm>
                <a:off x="6756399"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5" name="Line">
                <a:extLst>
                  <a:ext uri="{FF2B5EF4-FFF2-40B4-BE49-F238E27FC236}">
                    <a16:creationId xmlns:a16="http://schemas.microsoft.com/office/drawing/2014/main" id="{5C7EA221-C6A1-7144-9E42-CD3CE440B535}"/>
                  </a:ext>
                </a:extLst>
              </p:cNvPr>
              <p:cNvSpPr/>
              <p:nvPr/>
            </p:nvSpPr>
            <p:spPr>
              <a:xfrm>
                <a:off x="9042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02" name="Group">
              <a:extLst>
                <a:ext uri="{FF2B5EF4-FFF2-40B4-BE49-F238E27FC236}">
                  <a16:creationId xmlns:a16="http://schemas.microsoft.com/office/drawing/2014/main" id="{E88332E7-0143-E442-817A-50E1530CBA97}"/>
                </a:ext>
              </a:extLst>
            </p:cNvPr>
            <p:cNvGrpSpPr/>
            <p:nvPr/>
          </p:nvGrpSpPr>
          <p:grpSpPr>
            <a:xfrm>
              <a:off x="695262" y="3860800"/>
              <a:ext cx="282338" cy="891051"/>
              <a:chOff x="0" y="0"/>
              <a:chExt cx="282336" cy="891050"/>
            </a:xfrm>
          </p:grpSpPr>
          <p:sp>
            <p:nvSpPr>
              <p:cNvPr id="377" name="Rectangle">
                <a:extLst>
                  <a:ext uri="{FF2B5EF4-FFF2-40B4-BE49-F238E27FC236}">
                    <a16:creationId xmlns:a16="http://schemas.microsoft.com/office/drawing/2014/main" id="{85F812B3-2294-A841-8CE9-41F473C06CB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8" name="Circle">
                <a:extLst>
                  <a:ext uri="{FF2B5EF4-FFF2-40B4-BE49-F238E27FC236}">
                    <a16:creationId xmlns:a16="http://schemas.microsoft.com/office/drawing/2014/main" id="{1D4BF974-13DE-734C-9861-9AFFC89A47E6}"/>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9" name="Circle">
                <a:extLst>
                  <a:ext uri="{FF2B5EF4-FFF2-40B4-BE49-F238E27FC236}">
                    <a16:creationId xmlns:a16="http://schemas.microsoft.com/office/drawing/2014/main" id="{53FEE665-734A-0844-904D-9DCFF0DBD0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80" name="Circle">
                <a:extLst>
                  <a:ext uri="{FF2B5EF4-FFF2-40B4-BE49-F238E27FC236}">
                    <a16:creationId xmlns:a16="http://schemas.microsoft.com/office/drawing/2014/main" id="{0C510D42-4003-4944-A565-9500E6CC5B4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3" name="Group">
              <a:extLst>
                <a:ext uri="{FF2B5EF4-FFF2-40B4-BE49-F238E27FC236}">
                  <a16:creationId xmlns:a16="http://schemas.microsoft.com/office/drawing/2014/main" id="{1B5C0A8B-D03C-FA4E-86EA-480F25FF0FD2}"/>
                </a:ext>
              </a:extLst>
            </p:cNvPr>
            <p:cNvGrpSpPr/>
            <p:nvPr/>
          </p:nvGrpSpPr>
          <p:grpSpPr>
            <a:xfrm>
              <a:off x="1016741" y="3671079"/>
              <a:ext cx="2246860" cy="1080772"/>
              <a:chOff x="0" y="0"/>
              <a:chExt cx="2246858" cy="1080770"/>
            </a:xfrm>
          </p:grpSpPr>
          <p:sp>
            <p:nvSpPr>
              <p:cNvPr id="369" name="Line">
                <a:extLst>
                  <a:ext uri="{FF2B5EF4-FFF2-40B4-BE49-F238E27FC236}">
                    <a16:creationId xmlns:a16="http://schemas.microsoft.com/office/drawing/2014/main" id="{AC6E2A4A-50F0-0B42-879D-C774C2259623}"/>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0" name="Line">
                <a:extLst>
                  <a:ext uri="{FF2B5EF4-FFF2-40B4-BE49-F238E27FC236}">
                    <a16:creationId xmlns:a16="http://schemas.microsoft.com/office/drawing/2014/main" id="{249FCB21-421C-3049-852F-5F1FD3C85C46}"/>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1" name="LSTM">
                <a:extLst>
                  <a:ext uri="{FF2B5EF4-FFF2-40B4-BE49-F238E27FC236}">
                    <a16:creationId xmlns:a16="http://schemas.microsoft.com/office/drawing/2014/main" id="{47C6EDCD-D02A-7148-81F7-CB61357073F1}"/>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72" name="Group">
                <a:extLst>
                  <a:ext uri="{FF2B5EF4-FFF2-40B4-BE49-F238E27FC236}">
                    <a16:creationId xmlns:a16="http://schemas.microsoft.com/office/drawing/2014/main" id="{FED64851-5693-F34D-806A-53C4885224F5}"/>
                  </a:ext>
                </a:extLst>
              </p:cNvPr>
              <p:cNvGrpSpPr/>
              <p:nvPr/>
            </p:nvGrpSpPr>
            <p:grpSpPr>
              <a:xfrm>
                <a:off x="1964521" y="189720"/>
                <a:ext cx="282338" cy="891051"/>
                <a:chOff x="0" y="0"/>
                <a:chExt cx="282336" cy="891050"/>
              </a:xfrm>
            </p:grpSpPr>
            <p:sp>
              <p:nvSpPr>
                <p:cNvPr id="373" name="Rectangle">
                  <a:extLst>
                    <a:ext uri="{FF2B5EF4-FFF2-40B4-BE49-F238E27FC236}">
                      <a16:creationId xmlns:a16="http://schemas.microsoft.com/office/drawing/2014/main" id="{74C9158E-F22A-C041-BEC4-2F300E856C3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4" name="Circle">
                  <a:extLst>
                    <a:ext uri="{FF2B5EF4-FFF2-40B4-BE49-F238E27FC236}">
                      <a16:creationId xmlns:a16="http://schemas.microsoft.com/office/drawing/2014/main" id="{CA4400A0-D45C-4D49-A7AF-5789DA99DFB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5" name="Circle">
                  <a:extLst>
                    <a:ext uri="{FF2B5EF4-FFF2-40B4-BE49-F238E27FC236}">
                      <a16:creationId xmlns:a16="http://schemas.microsoft.com/office/drawing/2014/main" id="{522F5EAE-6A99-7144-ADD4-16FE7429BF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6" name="Circle">
                  <a:extLst>
                    <a:ext uri="{FF2B5EF4-FFF2-40B4-BE49-F238E27FC236}">
                      <a16:creationId xmlns:a16="http://schemas.microsoft.com/office/drawing/2014/main" id="{06262EF3-1FC4-B140-9732-EB4274F0FE19}"/>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4" name="Group">
              <a:extLst>
                <a:ext uri="{FF2B5EF4-FFF2-40B4-BE49-F238E27FC236}">
                  <a16:creationId xmlns:a16="http://schemas.microsoft.com/office/drawing/2014/main" id="{5739002D-2A67-164F-B96A-BAFFCB711048}"/>
                </a:ext>
              </a:extLst>
            </p:cNvPr>
            <p:cNvGrpSpPr/>
            <p:nvPr/>
          </p:nvGrpSpPr>
          <p:grpSpPr>
            <a:xfrm>
              <a:off x="3226541" y="3670109"/>
              <a:ext cx="2246860" cy="1081741"/>
              <a:chOff x="0" y="0"/>
              <a:chExt cx="2246858" cy="1081740"/>
            </a:xfrm>
          </p:grpSpPr>
          <p:sp>
            <p:nvSpPr>
              <p:cNvPr id="361" name="Line">
                <a:extLst>
                  <a:ext uri="{FF2B5EF4-FFF2-40B4-BE49-F238E27FC236}">
                    <a16:creationId xmlns:a16="http://schemas.microsoft.com/office/drawing/2014/main" id="{3106C936-4083-F14B-A7B8-696A2576615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2" name="Line">
                <a:extLst>
                  <a:ext uri="{FF2B5EF4-FFF2-40B4-BE49-F238E27FC236}">
                    <a16:creationId xmlns:a16="http://schemas.microsoft.com/office/drawing/2014/main" id="{5832D3BA-9412-3B47-AA38-166A18B688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3" name="LSTM">
                <a:extLst>
                  <a:ext uri="{FF2B5EF4-FFF2-40B4-BE49-F238E27FC236}">
                    <a16:creationId xmlns:a16="http://schemas.microsoft.com/office/drawing/2014/main" id="{6A87676D-4578-7C47-976E-457CA35CF924}"/>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64" name="Group">
                <a:extLst>
                  <a:ext uri="{FF2B5EF4-FFF2-40B4-BE49-F238E27FC236}">
                    <a16:creationId xmlns:a16="http://schemas.microsoft.com/office/drawing/2014/main" id="{54D9F5AA-287D-5B4F-A5A7-1B14C796782C}"/>
                  </a:ext>
                </a:extLst>
              </p:cNvPr>
              <p:cNvGrpSpPr/>
              <p:nvPr/>
            </p:nvGrpSpPr>
            <p:grpSpPr>
              <a:xfrm>
                <a:off x="1964521" y="190690"/>
                <a:ext cx="282338" cy="891051"/>
                <a:chOff x="0" y="0"/>
                <a:chExt cx="282336" cy="891050"/>
              </a:xfrm>
            </p:grpSpPr>
            <p:sp>
              <p:nvSpPr>
                <p:cNvPr id="365" name="Rectangle">
                  <a:extLst>
                    <a:ext uri="{FF2B5EF4-FFF2-40B4-BE49-F238E27FC236}">
                      <a16:creationId xmlns:a16="http://schemas.microsoft.com/office/drawing/2014/main" id="{16678FC5-3E20-FD4B-A56B-8CCE67628B6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66" name="Circle">
                  <a:extLst>
                    <a:ext uri="{FF2B5EF4-FFF2-40B4-BE49-F238E27FC236}">
                      <a16:creationId xmlns:a16="http://schemas.microsoft.com/office/drawing/2014/main" id="{A565D38D-3767-3440-9699-D1CB4C61A00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7" name="Circle">
                  <a:extLst>
                    <a:ext uri="{FF2B5EF4-FFF2-40B4-BE49-F238E27FC236}">
                      <a16:creationId xmlns:a16="http://schemas.microsoft.com/office/drawing/2014/main" id="{9DDE7475-69F0-4046-9899-6C707CEC412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8" name="Circle">
                  <a:extLst>
                    <a:ext uri="{FF2B5EF4-FFF2-40B4-BE49-F238E27FC236}">
                      <a16:creationId xmlns:a16="http://schemas.microsoft.com/office/drawing/2014/main" id="{B2E5F2E2-949C-054C-B6EE-598C8C5D528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5" name="Group">
              <a:extLst>
                <a:ext uri="{FF2B5EF4-FFF2-40B4-BE49-F238E27FC236}">
                  <a16:creationId xmlns:a16="http://schemas.microsoft.com/office/drawing/2014/main" id="{16AF05CE-0CFE-7A4B-B5AA-F4777BDB34F2}"/>
                </a:ext>
              </a:extLst>
            </p:cNvPr>
            <p:cNvGrpSpPr/>
            <p:nvPr/>
          </p:nvGrpSpPr>
          <p:grpSpPr>
            <a:xfrm>
              <a:off x="5512541" y="3672104"/>
              <a:ext cx="2246860" cy="1079746"/>
              <a:chOff x="0" y="0"/>
              <a:chExt cx="2246858" cy="1079745"/>
            </a:xfrm>
          </p:grpSpPr>
          <p:sp>
            <p:nvSpPr>
              <p:cNvPr id="353" name="Line">
                <a:extLst>
                  <a:ext uri="{FF2B5EF4-FFF2-40B4-BE49-F238E27FC236}">
                    <a16:creationId xmlns:a16="http://schemas.microsoft.com/office/drawing/2014/main" id="{9177D780-4A85-4847-A6EF-88B55A9A66D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4" name="Line">
                <a:extLst>
                  <a:ext uri="{FF2B5EF4-FFF2-40B4-BE49-F238E27FC236}">
                    <a16:creationId xmlns:a16="http://schemas.microsoft.com/office/drawing/2014/main" id="{A47D707A-D1AF-2544-9221-EC42013697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5" name="LSTM">
                <a:extLst>
                  <a:ext uri="{FF2B5EF4-FFF2-40B4-BE49-F238E27FC236}">
                    <a16:creationId xmlns:a16="http://schemas.microsoft.com/office/drawing/2014/main" id="{4781457F-22A4-2842-990D-E3E3C3ACE929}"/>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56" name="Group">
                <a:extLst>
                  <a:ext uri="{FF2B5EF4-FFF2-40B4-BE49-F238E27FC236}">
                    <a16:creationId xmlns:a16="http://schemas.microsoft.com/office/drawing/2014/main" id="{0AD74C5B-5A9D-CC4B-BB25-4F2779FC7340}"/>
                  </a:ext>
                </a:extLst>
              </p:cNvPr>
              <p:cNvGrpSpPr/>
              <p:nvPr/>
            </p:nvGrpSpPr>
            <p:grpSpPr>
              <a:xfrm>
                <a:off x="1964521" y="188695"/>
                <a:ext cx="282338" cy="891051"/>
                <a:chOff x="0" y="0"/>
                <a:chExt cx="282336" cy="891050"/>
              </a:xfrm>
            </p:grpSpPr>
            <p:sp>
              <p:nvSpPr>
                <p:cNvPr id="357" name="Rectangle">
                  <a:extLst>
                    <a:ext uri="{FF2B5EF4-FFF2-40B4-BE49-F238E27FC236}">
                      <a16:creationId xmlns:a16="http://schemas.microsoft.com/office/drawing/2014/main" id="{CA434168-DB0F-0347-A31B-C78FA844046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8" name="Circle">
                  <a:extLst>
                    <a:ext uri="{FF2B5EF4-FFF2-40B4-BE49-F238E27FC236}">
                      <a16:creationId xmlns:a16="http://schemas.microsoft.com/office/drawing/2014/main" id="{FE45BFF7-8384-FE42-B490-496D893A88C2}"/>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9" name="Circle">
                  <a:extLst>
                    <a:ext uri="{FF2B5EF4-FFF2-40B4-BE49-F238E27FC236}">
                      <a16:creationId xmlns:a16="http://schemas.microsoft.com/office/drawing/2014/main" id="{11CDBA79-5F8A-A045-BAAC-3C32AFB0515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0" name="Circle">
                  <a:extLst>
                    <a:ext uri="{FF2B5EF4-FFF2-40B4-BE49-F238E27FC236}">
                      <a16:creationId xmlns:a16="http://schemas.microsoft.com/office/drawing/2014/main" id="{DA65C3B8-9AB2-0A42-A346-066143ED326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6" name="Group">
              <a:extLst>
                <a:ext uri="{FF2B5EF4-FFF2-40B4-BE49-F238E27FC236}">
                  <a16:creationId xmlns:a16="http://schemas.microsoft.com/office/drawing/2014/main" id="{82201E76-832D-774E-9F67-68C7FFE80F29}"/>
                </a:ext>
              </a:extLst>
            </p:cNvPr>
            <p:cNvGrpSpPr/>
            <p:nvPr/>
          </p:nvGrpSpPr>
          <p:grpSpPr>
            <a:xfrm>
              <a:off x="7785841" y="3672219"/>
              <a:ext cx="2246860" cy="1079631"/>
              <a:chOff x="0" y="0"/>
              <a:chExt cx="2246858" cy="1079630"/>
            </a:xfrm>
          </p:grpSpPr>
          <p:sp>
            <p:nvSpPr>
              <p:cNvPr id="345" name="Line">
                <a:extLst>
                  <a:ext uri="{FF2B5EF4-FFF2-40B4-BE49-F238E27FC236}">
                    <a16:creationId xmlns:a16="http://schemas.microsoft.com/office/drawing/2014/main" id="{04A15E25-C452-8743-9E66-95197026CD6D}"/>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6" name="Line">
                <a:extLst>
                  <a:ext uri="{FF2B5EF4-FFF2-40B4-BE49-F238E27FC236}">
                    <a16:creationId xmlns:a16="http://schemas.microsoft.com/office/drawing/2014/main" id="{5981B9ED-AD47-2D45-B5EF-867CC1974A1A}"/>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7" name="LSTM">
                <a:extLst>
                  <a:ext uri="{FF2B5EF4-FFF2-40B4-BE49-F238E27FC236}">
                    <a16:creationId xmlns:a16="http://schemas.microsoft.com/office/drawing/2014/main" id="{1B0C57DD-49A4-714E-8DB7-DC77D0F20A7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48" name="Group">
                <a:extLst>
                  <a:ext uri="{FF2B5EF4-FFF2-40B4-BE49-F238E27FC236}">
                    <a16:creationId xmlns:a16="http://schemas.microsoft.com/office/drawing/2014/main" id="{66156990-695B-1448-A45E-F14E42CC127E}"/>
                  </a:ext>
                </a:extLst>
              </p:cNvPr>
              <p:cNvGrpSpPr/>
              <p:nvPr/>
            </p:nvGrpSpPr>
            <p:grpSpPr>
              <a:xfrm>
                <a:off x="1964521" y="188580"/>
                <a:ext cx="282338" cy="891051"/>
                <a:chOff x="0" y="0"/>
                <a:chExt cx="282336" cy="891050"/>
              </a:xfrm>
            </p:grpSpPr>
            <p:sp>
              <p:nvSpPr>
                <p:cNvPr id="349" name="Rectangle">
                  <a:extLst>
                    <a:ext uri="{FF2B5EF4-FFF2-40B4-BE49-F238E27FC236}">
                      <a16:creationId xmlns:a16="http://schemas.microsoft.com/office/drawing/2014/main" id="{FCE27EFD-D788-154D-89B7-02174608DD8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0" name="Circle">
                  <a:extLst>
                    <a:ext uri="{FF2B5EF4-FFF2-40B4-BE49-F238E27FC236}">
                      <a16:creationId xmlns:a16="http://schemas.microsoft.com/office/drawing/2014/main" id="{981CB2CC-A711-F344-BC85-21BF2A71939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1" name="Circle">
                  <a:extLst>
                    <a:ext uri="{FF2B5EF4-FFF2-40B4-BE49-F238E27FC236}">
                      <a16:creationId xmlns:a16="http://schemas.microsoft.com/office/drawing/2014/main" id="{2F211124-4A6A-6C47-9A6D-91B2959B1F3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2" name="Circle">
                  <a:extLst>
                    <a:ext uri="{FF2B5EF4-FFF2-40B4-BE49-F238E27FC236}">
                      <a16:creationId xmlns:a16="http://schemas.microsoft.com/office/drawing/2014/main" id="{CFC44D50-543F-D444-8CC5-B8749DB126B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7" name="Group">
              <a:extLst>
                <a:ext uri="{FF2B5EF4-FFF2-40B4-BE49-F238E27FC236}">
                  <a16:creationId xmlns:a16="http://schemas.microsoft.com/office/drawing/2014/main" id="{87272412-0632-F84E-BE7C-5F1347273BC9}"/>
                </a:ext>
              </a:extLst>
            </p:cNvPr>
            <p:cNvGrpSpPr/>
            <p:nvPr/>
          </p:nvGrpSpPr>
          <p:grpSpPr>
            <a:xfrm rot="16200000">
              <a:off x="11878807" y="2934907"/>
              <a:ext cx="282338" cy="1171034"/>
              <a:chOff x="0" y="0"/>
              <a:chExt cx="282336" cy="1171032"/>
            </a:xfrm>
          </p:grpSpPr>
          <p:sp>
            <p:nvSpPr>
              <p:cNvPr id="340" name="Rectangle">
                <a:extLst>
                  <a:ext uri="{FF2B5EF4-FFF2-40B4-BE49-F238E27FC236}">
                    <a16:creationId xmlns:a16="http://schemas.microsoft.com/office/drawing/2014/main" id="{A9F1EF70-FA35-FD49-9EF0-DC66DCF54614}"/>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1" name="Circle">
                <a:extLst>
                  <a:ext uri="{FF2B5EF4-FFF2-40B4-BE49-F238E27FC236}">
                    <a16:creationId xmlns:a16="http://schemas.microsoft.com/office/drawing/2014/main" id="{24C00540-B5FD-3142-A1E7-5903085F372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2" name="Circle">
                <a:extLst>
                  <a:ext uri="{FF2B5EF4-FFF2-40B4-BE49-F238E27FC236}">
                    <a16:creationId xmlns:a16="http://schemas.microsoft.com/office/drawing/2014/main" id="{6A44D59D-6107-F549-A1C9-0AB22FE414D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3" name="Circle">
                <a:extLst>
                  <a:ext uri="{FF2B5EF4-FFF2-40B4-BE49-F238E27FC236}">
                    <a16:creationId xmlns:a16="http://schemas.microsoft.com/office/drawing/2014/main" id="{91D5C7B7-730E-7540-A38C-948893BA39B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4" name="Circle">
                <a:extLst>
                  <a:ext uri="{FF2B5EF4-FFF2-40B4-BE49-F238E27FC236}">
                    <a16:creationId xmlns:a16="http://schemas.microsoft.com/office/drawing/2014/main" id="{4432E7A4-4D58-4B47-9BE7-91000F19A74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8" name="Group">
              <a:extLst>
                <a:ext uri="{FF2B5EF4-FFF2-40B4-BE49-F238E27FC236}">
                  <a16:creationId xmlns:a16="http://schemas.microsoft.com/office/drawing/2014/main" id="{C948B95A-7C1E-F042-BCF3-8AAF43898F5A}"/>
                </a:ext>
              </a:extLst>
            </p:cNvPr>
            <p:cNvGrpSpPr/>
            <p:nvPr/>
          </p:nvGrpSpPr>
          <p:grpSpPr>
            <a:xfrm>
              <a:off x="10059141" y="3648913"/>
              <a:ext cx="2246860" cy="1079631"/>
              <a:chOff x="0" y="0"/>
              <a:chExt cx="2246858" cy="1079630"/>
            </a:xfrm>
          </p:grpSpPr>
          <p:sp>
            <p:nvSpPr>
              <p:cNvPr id="332" name="Line">
                <a:extLst>
                  <a:ext uri="{FF2B5EF4-FFF2-40B4-BE49-F238E27FC236}">
                    <a16:creationId xmlns:a16="http://schemas.microsoft.com/office/drawing/2014/main" id="{023DB492-7D96-6C44-B9E7-D99A67E6841A}"/>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3" name="Line">
                <a:extLst>
                  <a:ext uri="{FF2B5EF4-FFF2-40B4-BE49-F238E27FC236}">
                    <a16:creationId xmlns:a16="http://schemas.microsoft.com/office/drawing/2014/main" id="{8FD0A042-99A0-8547-AB9D-9603D4DD48A3}"/>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4" name="LSTM">
                <a:extLst>
                  <a:ext uri="{FF2B5EF4-FFF2-40B4-BE49-F238E27FC236}">
                    <a16:creationId xmlns:a16="http://schemas.microsoft.com/office/drawing/2014/main" id="{AD0113D0-06F3-ED48-B54F-BD45222ADCA6}"/>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35" name="Group">
                <a:extLst>
                  <a:ext uri="{FF2B5EF4-FFF2-40B4-BE49-F238E27FC236}">
                    <a16:creationId xmlns:a16="http://schemas.microsoft.com/office/drawing/2014/main" id="{46D54A66-9027-F14B-BC22-8AD077AFB3E4}"/>
                  </a:ext>
                </a:extLst>
              </p:cNvPr>
              <p:cNvGrpSpPr/>
              <p:nvPr/>
            </p:nvGrpSpPr>
            <p:grpSpPr>
              <a:xfrm>
                <a:off x="1964521" y="188580"/>
                <a:ext cx="282338" cy="891051"/>
                <a:chOff x="0" y="0"/>
                <a:chExt cx="282336" cy="891050"/>
              </a:xfrm>
            </p:grpSpPr>
            <p:sp>
              <p:nvSpPr>
                <p:cNvPr id="336" name="Rectangle">
                  <a:extLst>
                    <a:ext uri="{FF2B5EF4-FFF2-40B4-BE49-F238E27FC236}">
                      <a16:creationId xmlns:a16="http://schemas.microsoft.com/office/drawing/2014/main" id="{079DCAEC-B56F-2F4C-A7E5-BFE55C2F5F8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37" name="Circle">
                  <a:extLst>
                    <a:ext uri="{FF2B5EF4-FFF2-40B4-BE49-F238E27FC236}">
                      <a16:creationId xmlns:a16="http://schemas.microsoft.com/office/drawing/2014/main" id="{95788BE9-F072-D448-8BA3-E1E2D614E15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8" name="Circle">
                  <a:extLst>
                    <a:ext uri="{FF2B5EF4-FFF2-40B4-BE49-F238E27FC236}">
                      <a16:creationId xmlns:a16="http://schemas.microsoft.com/office/drawing/2014/main" id="{602E5CDE-50FC-6B4A-AD0D-01816499084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9" name="Circle">
                  <a:extLst>
                    <a:ext uri="{FF2B5EF4-FFF2-40B4-BE49-F238E27FC236}">
                      <a16:creationId xmlns:a16="http://schemas.microsoft.com/office/drawing/2014/main" id="{49C09469-CDD3-604C-919A-6EC634A548C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209" name="&lt;/s&gt;">
              <a:extLst>
                <a:ext uri="{FF2B5EF4-FFF2-40B4-BE49-F238E27FC236}">
                  <a16:creationId xmlns:a16="http://schemas.microsoft.com/office/drawing/2014/main" id="{63220E30-28CD-CA49-9372-5BA1CECF5F7D}"/>
                </a:ext>
              </a:extLst>
            </p:cNvPr>
            <p:cNvSpPr txBox="1"/>
            <p:nvPr/>
          </p:nvSpPr>
          <p:spPr>
            <a:xfrm>
              <a:off x="11475916" y="2455911"/>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grpSp>
          <p:nvGrpSpPr>
            <p:cNvPr id="210" name="Group">
              <a:extLst>
                <a:ext uri="{FF2B5EF4-FFF2-40B4-BE49-F238E27FC236}">
                  <a16:creationId xmlns:a16="http://schemas.microsoft.com/office/drawing/2014/main" id="{A9EE9A97-21A9-6C49-AF2D-C407D6850FAB}"/>
                </a:ext>
              </a:extLst>
            </p:cNvPr>
            <p:cNvGrpSpPr/>
            <p:nvPr/>
          </p:nvGrpSpPr>
          <p:grpSpPr>
            <a:xfrm>
              <a:off x="1143741" y="6630179"/>
              <a:ext cx="2246860" cy="1080772"/>
              <a:chOff x="0" y="0"/>
              <a:chExt cx="2246858" cy="1080770"/>
            </a:xfrm>
          </p:grpSpPr>
          <p:sp>
            <p:nvSpPr>
              <p:cNvPr id="324" name="Line">
                <a:extLst>
                  <a:ext uri="{FF2B5EF4-FFF2-40B4-BE49-F238E27FC236}">
                    <a16:creationId xmlns:a16="http://schemas.microsoft.com/office/drawing/2014/main" id="{CF5F22B1-6834-984D-A8E0-67477EB09911}"/>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5" name="Line">
                <a:extLst>
                  <a:ext uri="{FF2B5EF4-FFF2-40B4-BE49-F238E27FC236}">
                    <a16:creationId xmlns:a16="http://schemas.microsoft.com/office/drawing/2014/main" id="{46C4DFA1-8252-D843-BB8A-0CA2EE54C13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6" name="LSTM">
                <a:extLst>
                  <a:ext uri="{FF2B5EF4-FFF2-40B4-BE49-F238E27FC236}">
                    <a16:creationId xmlns:a16="http://schemas.microsoft.com/office/drawing/2014/main" id="{2B524234-462D-A343-B9AC-D955F8F5690F}"/>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27" name="Group">
                <a:extLst>
                  <a:ext uri="{FF2B5EF4-FFF2-40B4-BE49-F238E27FC236}">
                    <a16:creationId xmlns:a16="http://schemas.microsoft.com/office/drawing/2014/main" id="{805CE6A9-3C22-8942-A5B2-D7CFC2D7B4BB}"/>
                  </a:ext>
                </a:extLst>
              </p:cNvPr>
              <p:cNvGrpSpPr/>
              <p:nvPr/>
            </p:nvGrpSpPr>
            <p:grpSpPr>
              <a:xfrm>
                <a:off x="1964521" y="189720"/>
                <a:ext cx="282338" cy="891051"/>
                <a:chOff x="0" y="0"/>
                <a:chExt cx="282336" cy="891050"/>
              </a:xfrm>
            </p:grpSpPr>
            <p:sp>
              <p:nvSpPr>
                <p:cNvPr id="328" name="Rectangle">
                  <a:extLst>
                    <a:ext uri="{FF2B5EF4-FFF2-40B4-BE49-F238E27FC236}">
                      <a16:creationId xmlns:a16="http://schemas.microsoft.com/office/drawing/2014/main" id="{FDEFDFE9-CF01-634B-834B-62E422E0F350}"/>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9" name="Circle">
                  <a:extLst>
                    <a:ext uri="{FF2B5EF4-FFF2-40B4-BE49-F238E27FC236}">
                      <a16:creationId xmlns:a16="http://schemas.microsoft.com/office/drawing/2014/main" id="{20CC09C5-F1FE-EA4A-B58B-6FA081042319}"/>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0" name="Circle">
                  <a:extLst>
                    <a:ext uri="{FF2B5EF4-FFF2-40B4-BE49-F238E27FC236}">
                      <a16:creationId xmlns:a16="http://schemas.microsoft.com/office/drawing/2014/main" id="{8328478A-7DDB-1548-BB8C-A01E275916D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1" name="Circle">
                  <a:extLst>
                    <a:ext uri="{FF2B5EF4-FFF2-40B4-BE49-F238E27FC236}">
                      <a16:creationId xmlns:a16="http://schemas.microsoft.com/office/drawing/2014/main" id="{7C8AEF69-8989-A045-B7C7-A08EBE32049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1" name="Group">
              <a:extLst>
                <a:ext uri="{FF2B5EF4-FFF2-40B4-BE49-F238E27FC236}">
                  <a16:creationId xmlns:a16="http://schemas.microsoft.com/office/drawing/2014/main" id="{55798506-FA5E-8941-B83B-77F6CAC1C17A}"/>
                </a:ext>
              </a:extLst>
            </p:cNvPr>
            <p:cNvGrpSpPr/>
            <p:nvPr/>
          </p:nvGrpSpPr>
          <p:grpSpPr>
            <a:xfrm>
              <a:off x="3353541" y="6629209"/>
              <a:ext cx="2246860" cy="1081741"/>
              <a:chOff x="0" y="0"/>
              <a:chExt cx="2246858" cy="1081740"/>
            </a:xfrm>
          </p:grpSpPr>
          <p:sp>
            <p:nvSpPr>
              <p:cNvPr id="316" name="Line">
                <a:extLst>
                  <a:ext uri="{FF2B5EF4-FFF2-40B4-BE49-F238E27FC236}">
                    <a16:creationId xmlns:a16="http://schemas.microsoft.com/office/drawing/2014/main" id="{828D4D10-7988-354C-B69C-6E84EA0F90E4}"/>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7" name="Line">
                <a:extLst>
                  <a:ext uri="{FF2B5EF4-FFF2-40B4-BE49-F238E27FC236}">
                    <a16:creationId xmlns:a16="http://schemas.microsoft.com/office/drawing/2014/main" id="{97557C14-4235-6B42-807F-FC0C8FC9EEED}"/>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8" name="LSTM">
                <a:extLst>
                  <a:ext uri="{FF2B5EF4-FFF2-40B4-BE49-F238E27FC236}">
                    <a16:creationId xmlns:a16="http://schemas.microsoft.com/office/drawing/2014/main" id="{825F627C-9AD0-F848-8EED-5675C178304E}"/>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9" name="Group">
                <a:extLst>
                  <a:ext uri="{FF2B5EF4-FFF2-40B4-BE49-F238E27FC236}">
                    <a16:creationId xmlns:a16="http://schemas.microsoft.com/office/drawing/2014/main" id="{EAEED445-68E3-8F48-969A-1EAA8AD449DD}"/>
                  </a:ext>
                </a:extLst>
              </p:cNvPr>
              <p:cNvGrpSpPr/>
              <p:nvPr/>
            </p:nvGrpSpPr>
            <p:grpSpPr>
              <a:xfrm>
                <a:off x="1964521" y="190690"/>
                <a:ext cx="282338" cy="891051"/>
                <a:chOff x="0" y="0"/>
                <a:chExt cx="282336" cy="891050"/>
              </a:xfrm>
            </p:grpSpPr>
            <p:sp>
              <p:nvSpPr>
                <p:cNvPr id="320" name="Rectangle">
                  <a:extLst>
                    <a:ext uri="{FF2B5EF4-FFF2-40B4-BE49-F238E27FC236}">
                      <a16:creationId xmlns:a16="http://schemas.microsoft.com/office/drawing/2014/main" id="{9E3779F9-B844-5C41-92A0-5D7B91A5C4D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1" name="Circle">
                  <a:extLst>
                    <a:ext uri="{FF2B5EF4-FFF2-40B4-BE49-F238E27FC236}">
                      <a16:creationId xmlns:a16="http://schemas.microsoft.com/office/drawing/2014/main" id="{5CE1E885-1D52-9140-9572-920DCD039F9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2" name="Circle">
                  <a:extLst>
                    <a:ext uri="{FF2B5EF4-FFF2-40B4-BE49-F238E27FC236}">
                      <a16:creationId xmlns:a16="http://schemas.microsoft.com/office/drawing/2014/main" id="{B53F482E-21F8-D948-84D0-50E87536859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3" name="Circle">
                  <a:extLst>
                    <a:ext uri="{FF2B5EF4-FFF2-40B4-BE49-F238E27FC236}">
                      <a16:creationId xmlns:a16="http://schemas.microsoft.com/office/drawing/2014/main" id="{2A510DA0-0BB2-1146-A613-091FD996552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2" name="Group">
              <a:extLst>
                <a:ext uri="{FF2B5EF4-FFF2-40B4-BE49-F238E27FC236}">
                  <a16:creationId xmlns:a16="http://schemas.microsoft.com/office/drawing/2014/main" id="{A3484B00-CEE9-0649-A78B-ECCA168ACBE7}"/>
                </a:ext>
              </a:extLst>
            </p:cNvPr>
            <p:cNvGrpSpPr/>
            <p:nvPr/>
          </p:nvGrpSpPr>
          <p:grpSpPr>
            <a:xfrm>
              <a:off x="5639541" y="6631204"/>
              <a:ext cx="2246860" cy="1079747"/>
              <a:chOff x="0" y="0"/>
              <a:chExt cx="2246858" cy="1079745"/>
            </a:xfrm>
          </p:grpSpPr>
          <p:sp>
            <p:nvSpPr>
              <p:cNvPr id="308" name="Line">
                <a:extLst>
                  <a:ext uri="{FF2B5EF4-FFF2-40B4-BE49-F238E27FC236}">
                    <a16:creationId xmlns:a16="http://schemas.microsoft.com/office/drawing/2014/main" id="{B3190288-1E15-6F4D-A258-FECF79C06B7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9" name="Line">
                <a:extLst>
                  <a:ext uri="{FF2B5EF4-FFF2-40B4-BE49-F238E27FC236}">
                    <a16:creationId xmlns:a16="http://schemas.microsoft.com/office/drawing/2014/main" id="{F7BA0AFA-1160-6D43-8667-0DE2D15DE020}"/>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0" name="LSTM">
                <a:extLst>
                  <a:ext uri="{FF2B5EF4-FFF2-40B4-BE49-F238E27FC236}">
                    <a16:creationId xmlns:a16="http://schemas.microsoft.com/office/drawing/2014/main" id="{E4FA4E9B-A315-0343-A134-9674F5B6985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1" name="Group">
                <a:extLst>
                  <a:ext uri="{FF2B5EF4-FFF2-40B4-BE49-F238E27FC236}">
                    <a16:creationId xmlns:a16="http://schemas.microsoft.com/office/drawing/2014/main" id="{B76DFC97-0EBD-B144-83DB-88586CB37FA9}"/>
                  </a:ext>
                </a:extLst>
              </p:cNvPr>
              <p:cNvGrpSpPr/>
              <p:nvPr/>
            </p:nvGrpSpPr>
            <p:grpSpPr>
              <a:xfrm>
                <a:off x="1964521" y="188695"/>
                <a:ext cx="282338" cy="891051"/>
                <a:chOff x="0" y="0"/>
                <a:chExt cx="282336" cy="891050"/>
              </a:xfrm>
            </p:grpSpPr>
            <p:sp>
              <p:nvSpPr>
                <p:cNvPr id="312" name="Rectangle">
                  <a:extLst>
                    <a:ext uri="{FF2B5EF4-FFF2-40B4-BE49-F238E27FC236}">
                      <a16:creationId xmlns:a16="http://schemas.microsoft.com/office/drawing/2014/main" id="{63AEC83D-E3F1-6E45-B2B9-CDFD5F0A47E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13" name="Circle">
                  <a:extLst>
                    <a:ext uri="{FF2B5EF4-FFF2-40B4-BE49-F238E27FC236}">
                      <a16:creationId xmlns:a16="http://schemas.microsoft.com/office/drawing/2014/main" id="{A1837C1F-BA6B-2240-BAF0-396077A6630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4" name="Circle">
                  <a:extLst>
                    <a:ext uri="{FF2B5EF4-FFF2-40B4-BE49-F238E27FC236}">
                      <a16:creationId xmlns:a16="http://schemas.microsoft.com/office/drawing/2014/main" id="{CE384403-A627-A641-B1CB-485131BB050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5" name="Circle">
                  <a:extLst>
                    <a:ext uri="{FF2B5EF4-FFF2-40B4-BE49-F238E27FC236}">
                      <a16:creationId xmlns:a16="http://schemas.microsoft.com/office/drawing/2014/main" id="{F24F5684-B166-BA43-8496-E8020D33224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3" name="Group">
              <a:extLst>
                <a:ext uri="{FF2B5EF4-FFF2-40B4-BE49-F238E27FC236}">
                  <a16:creationId xmlns:a16="http://schemas.microsoft.com/office/drawing/2014/main" id="{E7C02CE6-1BB7-AB44-8C04-2B594888461C}"/>
                </a:ext>
              </a:extLst>
            </p:cNvPr>
            <p:cNvGrpSpPr/>
            <p:nvPr/>
          </p:nvGrpSpPr>
          <p:grpSpPr>
            <a:xfrm>
              <a:off x="7912841" y="6631319"/>
              <a:ext cx="2246860" cy="1079631"/>
              <a:chOff x="0" y="0"/>
              <a:chExt cx="2246858" cy="1079630"/>
            </a:xfrm>
          </p:grpSpPr>
          <p:sp>
            <p:nvSpPr>
              <p:cNvPr id="300" name="Line">
                <a:extLst>
                  <a:ext uri="{FF2B5EF4-FFF2-40B4-BE49-F238E27FC236}">
                    <a16:creationId xmlns:a16="http://schemas.microsoft.com/office/drawing/2014/main" id="{F63DAE35-5DB8-FE4D-9E8E-9191A761A293}"/>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1" name="Line">
                <a:extLst>
                  <a:ext uri="{FF2B5EF4-FFF2-40B4-BE49-F238E27FC236}">
                    <a16:creationId xmlns:a16="http://schemas.microsoft.com/office/drawing/2014/main" id="{1FAA9176-5215-D347-8F6C-32D376957484}"/>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2" name="LSTM">
                <a:extLst>
                  <a:ext uri="{FF2B5EF4-FFF2-40B4-BE49-F238E27FC236}">
                    <a16:creationId xmlns:a16="http://schemas.microsoft.com/office/drawing/2014/main" id="{4005B9E8-458B-DD48-8A71-360098C03B52}"/>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03" name="Group">
                <a:extLst>
                  <a:ext uri="{FF2B5EF4-FFF2-40B4-BE49-F238E27FC236}">
                    <a16:creationId xmlns:a16="http://schemas.microsoft.com/office/drawing/2014/main" id="{C422848B-2FDD-3C42-B750-79A86C164A1C}"/>
                  </a:ext>
                </a:extLst>
              </p:cNvPr>
              <p:cNvGrpSpPr/>
              <p:nvPr/>
            </p:nvGrpSpPr>
            <p:grpSpPr>
              <a:xfrm>
                <a:off x="1964521" y="188580"/>
                <a:ext cx="282338" cy="891051"/>
                <a:chOff x="0" y="0"/>
                <a:chExt cx="282336" cy="891050"/>
              </a:xfrm>
            </p:grpSpPr>
            <p:sp>
              <p:nvSpPr>
                <p:cNvPr id="304" name="Rectangle">
                  <a:extLst>
                    <a:ext uri="{FF2B5EF4-FFF2-40B4-BE49-F238E27FC236}">
                      <a16:creationId xmlns:a16="http://schemas.microsoft.com/office/drawing/2014/main" id="{491979E1-E537-9E4C-8E15-B9BA271EE08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05" name="Circle">
                  <a:extLst>
                    <a:ext uri="{FF2B5EF4-FFF2-40B4-BE49-F238E27FC236}">
                      <a16:creationId xmlns:a16="http://schemas.microsoft.com/office/drawing/2014/main" id="{B789A694-E76C-BE48-95C6-769D4811E12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6" name="Circle">
                  <a:extLst>
                    <a:ext uri="{FF2B5EF4-FFF2-40B4-BE49-F238E27FC236}">
                      <a16:creationId xmlns:a16="http://schemas.microsoft.com/office/drawing/2014/main" id="{12A0DB2C-2423-4B4E-BD62-0397FC45CDB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7" name="Circle">
                  <a:extLst>
                    <a:ext uri="{FF2B5EF4-FFF2-40B4-BE49-F238E27FC236}">
                      <a16:creationId xmlns:a16="http://schemas.microsoft.com/office/drawing/2014/main" id="{4A583144-BD82-C14A-AF2A-38F0F77D884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4" name="Group">
              <a:extLst>
                <a:ext uri="{FF2B5EF4-FFF2-40B4-BE49-F238E27FC236}">
                  <a16:creationId xmlns:a16="http://schemas.microsoft.com/office/drawing/2014/main" id="{BD1CCA31-AA56-CF42-9EC6-5D4407296045}"/>
                </a:ext>
              </a:extLst>
            </p:cNvPr>
            <p:cNvGrpSpPr/>
            <p:nvPr/>
          </p:nvGrpSpPr>
          <p:grpSpPr>
            <a:xfrm rot="16200000">
              <a:off x="9580107" y="2934907"/>
              <a:ext cx="282338" cy="1171034"/>
              <a:chOff x="0" y="0"/>
              <a:chExt cx="282336" cy="1171032"/>
            </a:xfrm>
          </p:grpSpPr>
          <p:sp>
            <p:nvSpPr>
              <p:cNvPr id="295" name="Rectangle">
                <a:extLst>
                  <a:ext uri="{FF2B5EF4-FFF2-40B4-BE49-F238E27FC236}">
                    <a16:creationId xmlns:a16="http://schemas.microsoft.com/office/drawing/2014/main" id="{8358D491-C8E2-7443-8FA9-C717648ACEB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6" name="Circle">
                <a:extLst>
                  <a:ext uri="{FF2B5EF4-FFF2-40B4-BE49-F238E27FC236}">
                    <a16:creationId xmlns:a16="http://schemas.microsoft.com/office/drawing/2014/main" id="{C35DF47D-E39F-144B-BF77-48AA01E2C84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7" name="Circle">
                <a:extLst>
                  <a:ext uri="{FF2B5EF4-FFF2-40B4-BE49-F238E27FC236}">
                    <a16:creationId xmlns:a16="http://schemas.microsoft.com/office/drawing/2014/main" id="{AA957C76-46A0-1143-904A-2A73E0E9409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8" name="Circle">
                <a:extLst>
                  <a:ext uri="{FF2B5EF4-FFF2-40B4-BE49-F238E27FC236}">
                    <a16:creationId xmlns:a16="http://schemas.microsoft.com/office/drawing/2014/main" id="{B65DAA31-27A8-024B-96C7-216E5B1AA48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9" name="Circle">
                <a:extLst>
                  <a:ext uri="{FF2B5EF4-FFF2-40B4-BE49-F238E27FC236}">
                    <a16:creationId xmlns:a16="http://schemas.microsoft.com/office/drawing/2014/main" id="{EF70F54F-5BFC-2845-A194-EBDAF9E3D70D}"/>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5" name="Group">
              <a:extLst>
                <a:ext uri="{FF2B5EF4-FFF2-40B4-BE49-F238E27FC236}">
                  <a16:creationId xmlns:a16="http://schemas.microsoft.com/office/drawing/2014/main" id="{35749EE5-B585-6045-8271-94DE62E990B2}"/>
                </a:ext>
              </a:extLst>
            </p:cNvPr>
            <p:cNvGrpSpPr/>
            <p:nvPr/>
          </p:nvGrpSpPr>
          <p:grpSpPr>
            <a:xfrm rot="16200000">
              <a:off x="7294107" y="2934907"/>
              <a:ext cx="282338" cy="1171034"/>
              <a:chOff x="0" y="0"/>
              <a:chExt cx="282336" cy="1171032"/>
            </a:xfrm>
          </p:grpSpPr>
          <p:sp>
            <p:nvSpPr>
              <p:cNvPr id="290" name="Rectangle">
                <a:extLst>
                  <a:ext uri="{FF2B5EF4-FFF2-40B4-BE49-F238E27FC236}">
                    <a16:creationId xmlns:a16="http://schemas.microsoft.com/office/drawing/2014/main" id="{B3C55A63-A642-F544-B348-9186439FD192}"/>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1" name="Circle">
                <a:extLst>
                  <a:ext uri="{FF2B5EF4-FFF2-40B4-BE49-F238E27FC236}">
                    <a16:creationId xmlns:a16="http://schemas.microsoft.com/office/drawing/2014/main" id="{C74CE09A-CA05-0945-9686-265F8EA265BD}"/>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2" name="Circle">
                <a:extLst>
                  <a:ext uri="{FF2B5EF4-FFF2-40B4-BE49-F238E27FC236}">
                    <a16:creationId xmlns:a16="http://schemas.microsoft.com/office/drawing/2014/main" id="{DA885838-3FCF-F943-85F0-4A0925CD99E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3" name="Circle">
                <a:extLst>
                  <a:ext uri="{FF2B5EF4-FFF2-40B4-BE49-F238E27FC236}">
                    <a16:creationId xmlns:a16="http://schemas.microsoft.com/office/drawing/2014/main" id="{86AB15CF-B7D6-0945-8338-308204C99B0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4" name="Circle">
                <a:extLst>
                  <a:ext uri="{FF2B5EF4-FFF2-40B4-BE49-F238E27FC236}">
                    <a16:creationId xmlns:a16="http://schemas.microsoft.com/office/drawing/2014/main" id="{7A993B82-AEDC-D045-9121-3988C56AEE1C}"/>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6" name="Group">
              <a:extLst>
                <a:ext uri="{FF2B5EF4-FFF2-40B4-BE49-F238E27FC236}">
                  <a16:creationId xmlns:a16="http://schemas.microsoft.com/office/drawing/2014/main" id="{C5A747FE-294D-7348-B435-73220E1269B5}"/>
                </a:ext>
              </a:extLst>
            </p:cNvPr>
            <p:cNvGrpSpPr/>
            <p:nvPr/>
          </p:nvGrpSpPr>
          <p:grpSpPr>
            <a:xfrm rot="16200000">
              <a:off x="5008107" y="2934907"/>
              <a:ext cx="282338" cy="1171034"/>
              <a:chOff x="0" y="0"/>
              <a:chExt cx="282336" cy="1171032"/>
            </a:xfrm>
          </p:grpSpPr>
          <p:sp>
            <p:nvSpPr>
              <p:cNvPr id="285" name="Rectangle">
                <a:extLst>
                  <a:ext uri="{FF2B5EF4-FFF2-40B4-BE49-F238E27FC236}">
                    <a16:creationId xmlns:a16="http://schemas.microsoft.com/office/drawing/2014/main" id="{2FEA1616-860A-B941-ADFE-DB23F5B7907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6" name="Circle">
                <a:extLst>
                  <a:ext uri="{FF2B5EF4-FFF2-40B4-BE49-F238E27FC236}">
                    <a16:creationId xmlns:a16="http://schemas.microsoft.com/office/drawing/2014/main" id="{2F855A9D-A593-3749-8C4D-2DE0DB78415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7" name="Circle">
                <a:extLst>
                  <a:ext uri="{FF2B5EF4-FFF2-40B4-BE49-F238E27FC236}">
                    <a16:creationId xmlns:a16="http://schemas.microsoft.com/office/drawing/2014/main" id="{D336A2B3-3116-464F-BD91-00691A305F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8" name="Circle">
                <a:extLst>
                  <a:ext uri="{FF2B5EF4-FFF2-40B4-BE49-F238E27FC236}">
                    <a16:creationId xmlns:a16="http://schemas.microsoft.com/office/drawing/2014/main" id="{C8C6CAAA-6D43-F341-B1F5-0764C07C4AB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9" name="Circle">
                <a:extLst>
                  <a:ext uri="{FF2B5EF4-FFF2-40B4-BE49-F238E27FC236}">
                    <a16:creationId xmlns:a16="http://schemas.microsoft.com/office/drawing/2014/main" id="{2B41DB19-E949-E845-98BD-D46BBC76189E}"/>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7" name="Group">
              <a:extLst>
                <a:ext uri="{FF2B5EF4-FFF2-40B4-BE49-F238E27FC236}">
                  <a16:creationId xmlns:a16="http://schemas.microsoft.com/office/drawing/2014/main" id="{1FC4E829-EDBF-114A-BF0B-C5C8FF1585DD}"/>
                </a:ext>
              </a:extLst>
            </p:cNvPr>
            <p:cNvGrpSpPr/>
            <p:nvPr/>
          </p:nvGrpSpPr>
          <p:grpSpPr>
            <a:xfrm rot="16200000">
              <a:off x="2849107" y="2934907"/>
              <a:ext cx="282338" cy="1171034"/>
              <a:chOff x="0" y="0"/>
              <a:chExt cx="282336" cy="1171032"/>
            </a:xfrm>
          </p:grpSpPr>
          <p:sp>
            <p:nvSpPr>
              <p:cNvPr id="280" name="Rectangle">
                <a:extLst>
                  <a:ext uri="{FF2B5EF4-FFF2-40B4-BE49-F238E27FC236}">
                    <a16:creationId xmlns:a16="http://schemas.microsoft.com/office/drawing/2014/main" id="{6B490602-92F7-034D-B795-DD92684C14F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1" name="Circle">
                <a:extLst>
                  <a:ext uri="{FF2B5EF4-FFF2-40B4-BE49-F238E27FC236}">
                    <a16:creationId xmlns:a16="http://schemas.microsoft.com/office/drawing/2014/main" id="{B94527B5-F1DB-6640-8EF9-2C4C6872BA6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2" name="Circle">
                <a:extLst>
                  <a:ext uri="{FF2B5EF4-FFF2-40B4-BE49-F238E27FC236}">
                    <a16:creationId xmlns:a16="http://schemas.microsoft.com/office/drawing/2014/main" id="{799DF156-1B5F-F145-B289-13E94D6D293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3" name="Circle">
                <a:extLst>
                  <a:ext uri="{FF2B5EF4-FFF2-40B4-BE49-F238E27FC236}">
                    <a16:creationId xmlns:a16="http://schemas.microsoft.com/office/drawing/2014/main" id="{4C3180D2-8052-DB44-8215-03B3FF38E11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4" name="Circle">
                <a:extLst>
                  <a:ext uri="{FF2B5EF4-FFF2-40B4-BE49-F238E27FC236}">
                    <a16:creationId xmlns:a16="http://schemas.microsoft.com/office/drawing/2014/main" id="{5A8F01C7-4024-F746-8059-5FBBDCD68294}"/>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8" name="Group">
              <a:extLst>
                <a:ext uri="{FF2B5EF4-FFF2-40B4-BE49-F238E27FC236}">
                  <a16:creationId xmlns:a16="http://schemas.microsoft.com/office/drawing/2014/main" id="{66540C78-B702-1945-BAED-4296C2A476A8}"/>
                </a:ext>
              </a:extLst>
            </p:cNvPr>
            <p:cNvGrpSpPr/>
            <p:nvPr/>
          </p:nvGrpSpPr>
          <p:grpSpPr>
            <a:xfrm>
              <a:off x="2990276" y="3043263"/>
              <a:ext cx="9029701" cy="322923"/>
              <a:chOff x="0" y="0"/>
              <a:chExt cx="9029699" cy="322922"/>
            </a:xfrm>
          </p:grpSpPr>
          <p:sp>
            <p:nvSpPr>
              <p:cNvPr id="275" name="Line">
                <a:extLst>
                  <a:ext uri="{FF2B5EF4-FFF2-40B4-BE49-F238E27FC236}">
                    <a16:creationId xmlns:a16="http://schemas.microsoft.com/office/drawing/2014/main" id="{DF03D673-1C6D-6F4E-AE6B-034C64C74F2F}"/>
                  </a:ext>
                </a:extLst>
              </p:cNvPr>
              <p:cNvSpPr/>
              <p:nvPr/>
            </p:nvSpPr>
            <p:spPr>
              <a:xfrm>
                <a:off x="90296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6" name="Line">
                <a:extLst>
                  <a:ext uri="{FF2B5EF4-FFF2-40B4-BE49-F238E27FC236}">
                    <a16:creationId xmlns:a16="http://schemas.microsoft.com/office/drawing/2014/main" id="{A9707F46-2DFC-634F-84E8-9400EB42259A}"/>
                  </a:ext>
                </a:extLst>
              </p:cNvPr>
              <p:cNvSpPr/>
              <p:nvPr/>
            </p:nvSpPr>
            <p:spPr>
              <a:xfrm>
                <a:off x="67309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7" name="Line">
                <a:extLst>
                  <a:ext uri="{FF2B5EF4-FFF2-40B4-BE49-F238E27FC236}">
                    <a16:creationId xmlns:a16="http://schemas.microsoft.com/office/drawing/2014/main" id="{5C54C3C0-DEFC-AE4F-B079-28770DE6DE8D}"/>
                  </a:ext>
                </a:extLst>
              </p:cNvPr>
              <p:cNvSpPr/>
              <p:nvPr/>
            </p:nvSpPr>
            <p:spPr>
              <a:xfrm>
                <a:off x="4445000"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8" name="Line">
                <a:extLst>
                  <a:ext uri="{FF2B5EF4-FFF2-40B4-BE49-F238E27FC236}">
                    <a16:creationId xmlns:a16="http://schemas.microsoft.com/office/drawing/2014/main" id="{1BDF445A-7CA5-FC45-9424-4E991D56BC28}"/>
                  </a:ext>
                </a:extLst>
              </p:cNvPr>
              <p:cNvSpPr/>
              <p:nvPr/>
            </p:nvSpPr>
            <p:spPr>
              <a:xfrm>
                <a:off x="2158999" y="-1"/>
                <a:ext cx="1"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9" name="Line">
                <a:extLst>
                  <a:ext uri="{FF2B5EF4-FFF2-40B4-BE49-F238E27FC236}">
                    <a16:creationId xmlns:a16="http://schemas.microsoft.com/office/drawing/2014/main" id="{C0DB4698-30D5-DF41-9377-8D326C064695}"/>
                  </a:ext>
                </a:extLst>
              </p:cNvPr>
              <p:cNvSpPr/>
              <p:nvPr/>
            </p:nvSpPr>
            <p:spPr>
              <a:xfrm flipH="1">
                <a:off x="-1" y="-1"/>
                <a:ext cx="2"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19" name="Group">
              <a:extLst>
                <a:ext uri="{FF2B5EF4-FFF2-40B4-BE49-F238E27FC236}">
                  <a16:creationId xmlns:a16="http://schemas.microsoft.com/office/drawing/2014/main" id="{8504BD0B-58CD-EA43-8C81-C9DF36D38BBB}"/>
                </a:ext>
              </a:extLst>
            </p:cNvPr>
            <p:cNvGrpSpPr/>
            <p:nvPr/>
          </p:nvGrpSpPr>
          <p:grpSpPr>
            <a:xfrm>
              <a:off x="822262" y="6819900"/>
              <a:ext cx="282338" cy="891051"/>
              <a:chOff x="0" y="0"/>
              <a:chExt cx="282336" cy="891050"/>
            </a:xfrm>
          </p:grpSpPr>
          <p:sp>
            <p:nvSpPr>
              <p:cNvPr id="271" name="Rectangle">
                <a:extLst>
                  <a:ext uri="{FF2B5EF4-FFF2-40B4-BE49-F238E27FC236}">
                    <a16:creationId xmlns:a16="http://schemas.microsoft.com/office/drawing/2014/main" id="{954D4546-0486-5E42-BBB3-CAD2ACDCA40F}"/>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72" name="Circle">
                <a:extLst>
                  <a:ext uri="{FF2B5EF4-FFF2-40B4-BE49-F238E27FC236}">
                    <a16:creationId xmlns:a16="http://schemas.microsoft.com/office/drawing/2014/main" id="{6E08C083-A077-0843-946A-74D5E19029E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3" name="Circle">
                <a:extLst>
                  <a:ext uri="{FF2B5EF4-FFF2-40B4-BE49-F238E27FC236}">
                    <a16:creationId xmlns:a16="http://schemas.microsoft.com/office/drawing/2014/main" id="{3057493E-B50C-3547-97B6-D7A228AF70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4" name="Circle">
                <a:extLst>
                  <a:ext uri="{FF2B5EF4-FFF2-40B4-BE49-F238E27FC236}">
                    <a16:creationId xmlns:a16="http://schemas.microsoft.com/office/drawing/2014/main" id="{000E3008-04BC-B941-9E29-D5A82852B5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20" name="Line">
              <a:extLst>
                <a:ext uri="{FF2B5EF4-FFF2-40B4-BE49-F238E27FC236}">
                  <a16:creationId xmlns:a16="http://schemas.microsoft.com/office/drawing/2014/main" id="{48A912B9-2A54-4B4E-9FCF-C4AF75D69F76}"/>
                </a:ext>
              </a:extLst>
            </p:cNvPr>
            <p:cNvSpPr/>
            <p:nvPr/>
          </p:nvSpPr>
          <p:spPr>
            <a:xfrm rot="10258564">
              <a:off x="834401" y="4590838"/>
              <a:ext cx="11355568" cy="1377606"/>
            </a:xfrm>
            <a:custGeom>
              <a:avLst/>
              <a:gdLst/>
              <a:ahLst/>
              <a:cxnLst>
                <a:cxn ang="0">
                  <a:pos x="wd2" y="hd2"/>
                </a:cxn>
                <a:cxn ang="5400000">
                  <a:pos x="wd2" y="hd2"/>
                </a:cxn>
                <a:cxn ang="10800000">
                  <a:pos x="wd2" y="hd2"/>
                </a:cxn>
                <a:cxn ang="16200000">
                  <a:pos x="wd2" y="hd2"/>
                </a:cxn>
              </a:cxnLst>
              <a:rect l="0" t="0" r="r" b="b"/>
              <a:pathLst>
                <a:path w="21600" h="16852" extrusionOk="0">
                  <a:moveTo>
                    <a:pt x="0" y="3615"/>
                  </a:moveTo>
                  <a:cubicBezTo>
                    <a:pt x="889" y="2377"/>
                    <a:pt x="1796" y="1770"/>
                    <a:pt x="2705" y="1806"/>
                  </a:cubicBezTo>
                  <a:cubicBezTo>
                    <a:pt x="4541" y="1879"/>
                    <a:pt x="6340" y="4555"/>
                    <a:pt x="8148" y="6568"/>
                  </a:cubicBezTo>
                  <a:cubicBezTo>
                    <a:pt x="9934" y="8557"/>
                    <a:pt x="11743" y="9747"/>
                    <a:pt x="13511" y="12326"/>
                  </a:cubicBezTo>
                  <a:cubicBezTo>
                    <a:pt x="16096" y="16094"/>
                    <a:pt x="18616" y="21600"/>
                    <a:pt x="20648" y="9160"/>
                  </a:cubicBezTo>
                  <a:cubicBezTo>
                    <a:pt x="21056" y="6659"/>
                    <a:pt x="21380" y="3524"/>
                    <a:pt x="21600" y="0"/>
                  </a:cubicBezTo>
                </a:path>
              </a:pathLst>
            </a:custGeom>
            <a:ln w="25400">
              <a:solidFill>
                <a:srgbClr val="000000"/>
              </a:solidFill>
              <a:miter lim="400000"/>
              <a:tailEnd type="triangle"/>
            </a:ln>
          </p:spPr>
          <p:txBody>
            <a:bodyPr lIns="35719" tIns="35719" rIns="35719" bIns="35719" anchor="ctr"/>
            <a:lstStyle/>
            <a:p>
              <a:pPr>
                <a:defRPr sz="2400"/>
              </a:pPr>
              <a:endParaRPr sz="1687"/>
            </a:p>
          </p:txBody>
        </p:sp>
        <p:grpSp>
          <p:nvGrpSpPr>
            <p:cNvPr id="221" name="Group">
              <a:extLst>
                <a:ext uri="{FF2B5EF4-FFF2-40B4-BE49-F238E27FC236}">
                  <a16:creationId xmlns:a16="http://schemas.microsoft.com/office/drawing/2014/main" id="{E180176F-F1F0-0648-94EA-C7CEB45EE591}"/>
                </a:ext>
              </a:extLst>
            </p:cNvPr>
            <p:cNvGrpSpPr/>
            <p:nvPr/>
          </p:nvGrpSpPr>
          <p:grpSpPr>
            <a:xfrm>
              <a:off x="2404760" y="5887007"/>
              <a:ext cx="1171033" cy="733686"/>
              <a:chOff x="0" y="0"/>
              <a:chExt cx="1171032" cy="733684"/>
            </a:xfrm>
          </p:grpSpPr>
          <p:grpSp>
            <p:nvGrpSpPr>
              <p:cNvPr id="264" name="Group">
                <a:extLst>
                  <a:ext uri="{FF2B5EF4-FFF2-40B4-BE49-F238E27FC236}">
                    <a16:creationId xmlns:a16="http://schemas.microsoft.com/office/drawing/2014/main" id="{D2846F85-A0B4-364C-BC55-FE15DDEEF806}"/>
                  </a:ext>
                </a:extLst>
              </p:cNvPr>
              <p:cNvGrpSpPr/>
              <p:nvPr/>
            </p:nvGrpSpPr>
            <p:grpSpPr>
              <a:xfrm rot="16200000">
                <a:off x="444347" y="7000"/>
                <a:ext cx="282338" cy="1171033"/>
                <a:chOff x="0" y="0"/>
                <a:chExt cx="282336" cy="1171032"/>
              </a:xfrm>
            </p:grpSpPr>
            <p:sp>
              <p:nvSpPr>
                <p:cNvPr id="266" name="Rectangle">
                  <a:extLst>
                    <a:ext uri="{FF2B5EF4-FFF2-40B4-BE49-F238E27FC236}">
                      <a16:creationId xmlns:a16="http://schemas.microsoft.com/office/drawing/2014/main" id="{48878AD4-455B-5E4A-AEDA-3728DD935877}"/>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7" name="Circle">
                  <a:extLst>
                    <a:ext uri="{FF2B5EF4-FFF2-40B4-BE49-F238E27FC236}">
                      <a16:creationId xmlns:a16="http://schemas.microsoft.com/office/drawing/2014/main" id="{44FA1A17-A0D9-2241-ADD0-21F2264F1F8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8" name="Circle">
                  <a:extLst>
                    <a:ext uri="{FF2B5EF4-FFF2-40B4-BE49-F238E27FC236}">
                      <a16:creationId xmlns:a16="http://schemas.microsoft.com/office/drawing/2014/main" id="{9C41A233-70CC-D648-8C8A-8780C09F3D8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9" name="Circle">
                  <a:extLst>
                    <a:ext uri="{FF2B5EF4-FFF2-40B4-BE49-F238E27FC236}">
                      <a16:creationId xmlns:a16="http://schemas.microsoft.com/office/drawing/2014/main" id="{8D77E26E-60EC-8A4E-97F8-D22BBCB8BBA7}"/>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0" name="Circle">
                  <a:extLst>
                    <a:ext uri="{FF2B5EF4-FFF2-40B4-BE49-F238E27FC236}">
                      <a16:creationId xmlns:a16="http://schemas.microsoft.com/office/drawing/2014/main" id="{D49B1BC3-48EE-344C-939B-DD6991DE6C5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65" name="Line">
                <a:extLst>
                  <a:ext uri="{FF2B5EF4-FFF2-40B4-BE49-F238E27FC236}">
                    <a16:creationId xmlns:a16="http://schemas.microsoft.com/office/drawing/2014/main" id="{769E2CDE-F926-0643-A61C-529F01CD3021}"/>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2" name="Group">
              <a:extLst>
                <a:ext uri="{FF2B5EF4-FFF2-40B4-BE49-F238E27FC236}">
                  <a16:creationId xmlns:a16="http://schemas.microsoft.com/office/drawing/2014/main" id="{53B9FA66-E093-F044-B129-1EAE90B0C900}"/>
                </a:ext>
              </a:extLst>
            </p:cNvPr>
            <p:cNvGrpSpPr/>
            <p:nvPr/>
          </p:nvGrpSpPr>
          <p:grpSpPr>
            <a:xfrm>
              <a:off x="4563760" y="5887007"/>
              <a:ext cx="1171033" cy="733686"/>
              <a:chOff x="0" y="0"/>
              <a:chExt cx="1171032" cy="733684"/>
            </a:xfrm>
          </p:grpSpPr>
          <p:grpSp>
            <p:nvGrpSpPr>
              <p:cNvPr id="257" name="Group">
                <a:extLst>
                  <a:ext uri="{FF2B5EF4-FFF2-40B4-BE49-F238E27FC236}">
                    <a16:creationId xmlns:a16="http://schemas.microsoft.com/office/drawing/2014/main" id="{2FD8E270-3E64-F44E-B9BD-8A855D661C83}"/>
                  </a:ext>
                </a:extLst>
              </p:cNvPr>
              <p:cNvGrpSpPr/>
              <p:nvPr/>
            </p:nvGrpSpPr>
            <p:grpSpPr>
              <a:xfrm rot="16200000">
                <a:off x="444347" y="7000"/>
                <a:ext cx="282338" cy="1171033"/>
                <a:chOff x="0" y="0"/>
                <a:chExt cx="282336" cy="1171032"/>
              </a:xfrm>
            </p:grpSpPr>
            <p:sp>
              <p:nvSpPr>
                <p:cNvPr id="259" name="Rectangle">
                  <a:extLst>
                    <a:ext uri="{FF2B5EF4-FFF2-40B4-BE49-F238E27FC236}">
                      <a16:creationId xmlns:a16="http://schemas.microsoft.com/office/drawing/2014/main" id="{AD8AC6D0-0858-F94F-A39D-AB23E682E58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0" name="Circle">
                  <a:extLst>
                    <a:ext uri="{FF2B5EF4-FFF2-40B4-BE49-F238E27FC236}">
                      <a16:creationId xmlns:a16="http://schemas.microsoft.com/office/drawing/2014/main" id="{3583D93B-E75F-3F44-8A63-E04DD2AE85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1" name="Circle">
                  <a:extLst>
                    <a:ext uri="{FF2B5EF4-FFF2-40B4-BE49-F238E27FC236}">
                      <a16:creationId xmlns:a16="http://schemas.microsoft.com/office/drawing/2014/main" id="{27CC846F-E867-DE4F-938B-3E6C01D5A6A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2" name="Circle">
                  <a:extLst>
                    <a:ext uri="{FF2B5EF4-FFF2-40B4-BE49-F238E27FC236}">
                      <a16:creationId xmlns:a16="http://schemas.microsoft.com/office/drawing/2014/main" id="{C8DE4A88-7938-C640-A7D4-BC684765CBE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3" name="Circle">
                  <a:extLst>
                    <a:ext uri="{FF2B5EF4-FFF2-40B4-BE49-F238E27FC236}">
                      <a16:creationId xmlns:a16="http://schemas.microsoft.com/office/drawing/2014/main" id="{173C3FE6-C3CE-4C4E-9C4A-10F47ED6B50F}"/>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8" name="Line">
                <a:extLst>
                  <a:ext uri="{FF2B5EF4-FFF2-40B4-BE49-F238E27FC236}">
                    <a16:creationId xmlns:a16="http://schemas.microsoft.com/office/drawing/2014/main" id="{24C08DF5-3BB0-6D41-A372-A96E9E46274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3" name="Group">
              <a:extLst>
                <a:ext uri="{FF2B5EF4-FFF2-40B4-BE49-F238E27FC236}">
                  <a16:creationId xmlns:a16="http://schemas.microsoft.com/office/drawing/2014/main" id="{2086D8F6-C6AA-684C-A894-B50F893899D7}"/>
                </a:ext>
              </a:extLst>
            </p:cNvPr>
            <p:cNvGrpSpPr/>
            <p:nvPr/>
          </p:nvGrpSpPr>
          <p:grpSpPr>
            <a:xfrm>
              <a:off x="6849760" y="5887007"/>
              <a:ext cx="1171033" cy="733686"/>
              <a:chOff x="0" y="0"/>
              <a:chExt cx="1171032" cy="733684"/>
            </a:xfrm>
          </p:grpSpPr>
          <p:grpSp>
            <p:nvGrpSpPr>
              <p:cNvPr id="250" name="Group">
                <a:extLst>
                  <a:ext uri="{FF2B5EF4-FFF2-40B4-BE49-F238E27FC236}">
                    <a16:creationId xmlns:a16="http://schemas.microsoft.com/office/drawing/2014/main" id="{1C708851-FFDA-2A45-BD55-8CAD7462170B}"/>
                  </a:ext>
                </a:extLst>
              </p:cNvPr>
              <p:cNvGrpSpPr/>
              <p:nvPr/>
            </p:nvGrpSpPr>
            <p:grpSpPr>
              <a:xfrm rot="16200000">
                <a:off x="444347" y="7000"/>
                <a:ext cx="282338" cy="1171033"/>
                <a:chOff x="0" y="0"/>
                <a:chExt cx="282336" cy="1171032"/>
              </a:xfrm>
            </p:grpSpPr>
            <p:sp>
              <p:nvSpPr>
                <p:cNvPr id="252" name="Rectangle">
                  <a:extLst>
                    <a:ext uri="{FF2B5EF4-FFF2-40B4-BE49-F238E27FC236}">
                      <a16:creationId xmlns:a16="http://schemas.microsoft.com/office/drawing/2014/main" id="{721BB7F1-8D43-1D48-AB35-9B5545A6E96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53" name="Circle">
                  <a:extLst>
                    <a:ext uri="{FF2B5EF4-FFF2-40B4-BE49-F238E27FC236}">
                      <a16:creationId xmlns:a16="http://schemas.microsoft.com/office/drawing/2014/main" id="{AA3BF74B-D762-994E-A532-F702B84739A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4" name="Circle">
                  <a:extLst>
                    <a:ext uri="{FF2B5EF4-FFF2-40B4-BE49-F238E27FC236}">
                      <a16:creationId xmlns:a16="http://schemas.microsoft.com/office/drawing/2014/main" id="{2522723E-D058-E84C-9B55-E151902B761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5" name="Circle">
                  <a:extLst>
                    <a:ext uri="{FF2B5EF4-FFF2-40B4-BE49-F238E27FC236}">
                      <a16:creationId xmlns:a16="http://schemas.microsoft.com/office/drawing/2014/main" id="{92353637-0784-8444-ABCD-092F714E2D9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6" name="Circle">
                  <a:extLst>
                    <a:ext uri="{FF2B5EF4-FFF2-40B4-BE49-F238E27FC236}">
                      <a16:creationId xmlns:a16="http://schemas.microsoft.com/office/drawing/2014/main" id="{84EBC02B-D6A5-434D-9B3F-1319017DDF96}"/>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1" name="Line">
                <a:extLst>
                  <a:ext uri="{FF2B5EF4-FFF2-40B4-BE49-F238E27FC236}">
                    <a16:creationId xmlns:a16="http://schemas.microsoft.com/office/drawing/2014/main" id="{365C0C81-B640-8B4A-9754-21A700ECCD7A}"/>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4" name="Group">
              <a:extLst>
                <a:ext uri="{FF2B5EF4-FFF2-40B4-BE49-F238E27FC236}">
                  <a16:creationId xmlns:a16="http://schemas.microsoft.com/office/drawing/2014/main" id="{4D9472C1-7C56-4341-AE6A-446BAAA8C805}"/>
                </a:ext>
              </a:extLst>
            </p:cNvPr>
            <p:cNvGrpSpPr/>
            <p:nvPr/>
          </p:nvGrpSpPr>
          <p:grpSpPr>
            <a:xfrm>
              <a:off x="9135760" y="5887007"/>
              <a:ext cx="1171033" cy="733686"/>
              <a:chOff x="0" y="0"/>
              <a:chExt cx="1171032" cy="733684"/>
            </a:xfrm>
          </p:grpSpPr>
          <p:grpSp>
            <p:nvGrpSpPr>
              <p:cNvPr id="243" name="Group">
                <a:extLst>
                  <a:ext uri="{FF2B5EF4-FFF2-40B4-BE49-F238E27FC236}">
                    <a16:creationId xmlns:a16="http://schemas.microsoft.com/office/drawing/2014/main" id="{1B383065-FE6B-054C-A0F8-9A78D0B39369}"/>
                  </a:ext>
                </a:extLst>
              </p:cNvPr>
              <p:cNvGrpSpPr/>
              <p:nvPr/>
            </p:nvGrpSpPr>
            <p:grpSpPr>
              <a:xfrm rot="16200000">
                <a:off x="444347" y="7000"/>
                <a:ext cx="282338" cy="1171033"/>
                <a:chOff x="0" y="0"/>
                <a:chExt cx="282336" cy="1171032"/>
              </a:xfrm>
            </p:grpSpPr>
            <p:sp>
              <p:nvSpPr>
                <p:cNvPr id="245" name="Rectangle">
                  <a:extLst>
                    <a:ext uri="{FF2B5EF4-FFF2-40B4-BE49-F238E27FC236}">
                      <a16:creationId xmlns:a16="http://schemas.microsoft.com/office/drawing/2014/main" id="{3D57F7CE-6F90-2A48-B071-F72C275B3AC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46" name="Circle">
                  <a:extLst>
                    <a:ext uri="{FF2B5EF4-FFF2-40B4-BE49-F238E27FC236}">
                      <a16:creationId xmlns:a16="http://schemas.microsoft.com/office/drawing/2014/main" id="{872AD698-479B-AB4D-BBA6-811BFAF8977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7" name="Circle">
                  <a:extLst>
                    <a:ext uri="{FF2B5EF4-FFF2-40B4-BE49-F238E27FC236}">
                      <a16:creationId xmlns:a16="http://schemas.microsoft.com/office/drawing/2014/main" id="{4083B9C9-7C83-4A40-87C0-6359B378BFA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8" name="Circle">
                  <a:extLst>
                    <a:ext uri="{FF2B5EF4-FFF2-40B4-BE49-F238E27FC236}">
                      <a16:creationId xmlns:a16="http://schemas.microsoft.com/office/drawing/2014/main" id="{615AE5FF-073B-1149-8CBC-63E63B35737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9" name="Circle">
                  <a:extLst>
                    <a:ext uri="{FF2B5EF4-FFF2-40B4-BE49-F238E27FC236}">
                      <a16:creationId xmlns:a16="http://schemas.microsoft.com/office/drawing/2014/main" id="{3CD8369D-FE0C-5E4C-B597-9ADC421AEC59}"/>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44" name="Line">
                <a:extLst>
                  <a:ext uri="{FF2B5EF4-FFF2-40B4-BE49-F238E27FC236}">
                    <a16:creationId xmlns:a16="http://schemas.microsoft.com/office/drawing/2014/main" id="{ED56A78A-070B-9646-9CE8-148B8F912278}"/>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
          <p:nvSpPr>
            <p:cNvPr id="225" name="argmax">
              <a:extLst>
                <a:ext uri="{FF2B5EF4-FFF2-40B4-BE49-F238E27FC236}">
                  <a16:creationId xmlns:a16="http://schemas.microsoft.com/office/drawing/2014/main" id="{3893727D-FBC2-E04F-B9D0-24F0C534A631}"/>
                </a:ext>
              </a:extLst>
            </p:cNvPr>
            <p:cNvSpPr txBox="1"/>
            <p:nvPr/>
          </p:nvSpPr>
          <p:spPr>
            <a:xfrm>
              <a:off x="402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6" name="argmax">
              <a:extLst>
                <a:ext uri="{FF2B5EF4-FFF2-40B4-BE49-F238E27FC236}">
                  <a16:creationId xmlns:a16="http://schemas.microsoft.com/office/drawing/2014/main" id="{35E2618E-A575-5548-8156-D73489CFD7A7}"/>
                </a:ext>
              </a:extLst>
            </p:cNvPr>
            <p:cNvSpPr txBox="1"/>
            <p:nvPr/>
          </p:nvSpPr>
          <p:spPr>
            <a:xfrm>
              <a:off x="2688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7" name="argmax">
              <a:extLst>
                <a:ext uri="{FF2B5EF4-FFF2-40B4-BE49-F238E27FC236}">
                  <a16:creationId xmlns:a16="http://schemas.microsoft.com/office/drawing/2014/main" id="{58ECB20D-1732-4842-BE31-AA425E4C4E05}"/>
                </a:ext>
              </a:extLst>
            </p:cNvPr>
            <p:cNvSpPr txBox="1"/>
            <p:nvPr/>
          </p:nvSpPr>
          <p:spPr>
            <a:xfrm>
              <a:off x="4872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8" name="argmax">
              <a:extLst>
                <a:ext uri="{FF2B5EF4-FFF2-40B4-BE49-F238E27FC236}">
                  <a16:creationId xmlns:a16="http://schemas.microsoft.com/office/drawing/2014/main" id="{D5B63952-BC93-8242-847B-E3C6E0725796}"/>
                </a:ext>
              </a:extLst>
            </p:cNvPr>
            <p:cNvSpPr txBox="1"/>
            <p:nvPr/>
          </p:nvSpPr>
          <p:spPr>
            <a:xfrm>
              <a:off x="7158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9" name="&lt;/s&gt;">
              <a:extLst>
                <a:ext uri="{FF2B5EF4-FFF2-40B4-BE49-F238E27FC236}">
                  <a16:creationId xmlns:a16="http://schemas.microsoft.com/office/drawing/2014/main" id="{807EBA6F-85E0-9B49-8425-71F369AF733E}"/>
                </a:ext>
              </a:extLst>
            </p:cNvPr>
            <p:cNvSpPr txBox="1"/>
            <p:nvPr/>
          </p:nvSpPr>
          <p:spPr>
            <a:xfrm>
              <a:off x="9456615" y="8336012"/>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sp>
          <p:nvSpPr>
            <p:cNvPr id="230" name="argmax">
              <a:extLst>
                <a:ext uri="{FF2B5EF4-FFF2-40B4-BE49-F238E27FC236}">
                  <a16:creationId xmlns:a16="http://schemas.microsoft.com/office/drawing/2014/main" id="{6BF1B036-3FF1-014F-A8EA-B7CBD11BFC97}"/>
                </a:ext>
              </a:extLst>
            </p:cNvPr>
            <p:cNvSpPr txBox="1"/>
            <p:nvPr/>
          </p:nvSpPr>
          <p:spPr>
            <a:xfrm>
              <a:off x="9444897" y="7798439"/>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31" name="I">
              <a:extLst>
                <a:ext uri="{FF2B5EF4-FFF2-40B4-BE49-F238E27FC236}">
                  <a16:creationId xmlns:a16="http://schemas.microsoft.com/office/drawing/2014/main" id="{90A76819-A863-C246-A710-C09F1C1A87BA}"/>
                </a:ext>
              </a:extLst>
            </p:cNvPr>
            <p:cNvSpPr txBox="1"/>
            <p:nvPr/>
          </p:nvSpPr>
          <p:spPr>
            <a:xfrm>
              <a:off x="2849568" y="5313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32" name="hate">
              <a:extLst>
                <a:ext uri="{FF2B5EF4-FFF2-40B4-BE49-F238E27FC236}">
                  <a16:creationId xmlns:a16="http://schemas.microsoft.com/office/drawing/2014/main" id="{7C877A36-EC37-C447-A991-D84258F54A69}"/>
                </a:ext>
              </a:extLst>
            </p:cNvPr>
            <p:cNvSpPr txBox="1"/>
            <p:nvPr/>
          </p:nvSpPr>
          <p:spPr>
            <a:xfrm>
              <a:off x="4627263" y="5313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33" name="this">
              <a:extLst>
                <a:ext uri="{FF2B5EF4-FFF2-40B4-BE49-F238E27FC236}">
                  <a16:creationId xmlns:a16="http://schemas.microsoft.com/office/drawing/2014/main" id="{350B1D1F-1611-EC4D-AFB1-33FBD31DE0E0}"/>
                </a:ext>
              </a:extLst>
            </p:cNvPr>
            <p:cNvSpPr txBox="1"/>
            <p:nvPr/>
          </p:nvSpPr>
          <p:spPr>
            <a:xfrm>
              <a:off x="7002417" y="5313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34" name="movie">
              <a:extLst>
                <a:ext uri="{FF2B5EF4-FFF2-40B4-BE49-F238E27FC236}">
                  <a16:creationId xmlns:a16="http://schemas.microsoft.com/office/drawing/2014/main" id="{B6F85649-1E44-3F44-B6B1-4A63EAF4A8DF}"/>
                </a:ext>
              </a:extLst>
            </p:cNvPr>
            <p:cNvSpPr txBox="1"/>
            <p:nvPr/>
          </p:nvSpPr>
          <p:spPr>
            <a:xfrm>
              <a:off x="9034443" y="5313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sp>
          <p:nvSpPr>
            <p:cNvPr id="235" name="kono">
              <a:extLst>
                <a:ext uri="{FF2B5EF4-FFF2-40B4-BE49-F238E27FC236}">
                  <a16:creationId xmlns:a16="http://schemas.microsoft.com/office/drawing/2014/main" id="{34DB322D-3435-5842-BAFC-E2652CB9AB08}"/>
                </a:ext>
              </a:extLst>
            </p:cNvPr>
            <p:cNvSpPr txBox="1"/>
            <p:nvPr/>
          </p:nvSpPr>
          <p:spPr>
            <a:xfrm>
              <a:off x="2455614" y="2367012"/>
              <a:ext cx="105328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236" name="eiga">
              <a:extLst>
                <a:ext uri="{FF2B5EF4-FFF2-40B4-BE49-F238E27FC236}">
                  <a16:creationId xmlns:a16="http://schemas.microsoft.com/office/drawing/2014/main" id="{453215C5-91EB-7B4E-BAEE-302C3CF38CFD}"/>
                </a:ext>
              </a:extLst>
            </p:cNvPr>
            <p:cNvSpPr txBox="1"/>
            <p:nvPr/>
          </p:nvSpPr>
          <p:spPr>
            <a:xfrm>
              <a:off x="4665592" y="2367012"/>
              <a:ext cx="93245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237" name="ga">
              <a:extLst>
                <a:ext uri="{FF2B5EF4-FFF2-40B4-BE49-F238E27FC236}">
                  <a16:creationId xmlns:a16="http://schemas.microsoft.com/office/drawing/2014/main" id="{BE549CD1-B2B8-674A-8F05-741D4013BA96}"/>
                </a:ext>
              </a:extLst>
            </p:cNvPr>
            <p:cNvSpPr txBox="1"/>
            <p:nvPr/>
          </p:nvSpPr>
          <p:spPr>
            <a:xfrm>
              <a:off x="7129441" y="2367012"/>
              <a:ext cx="5904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238" name="kirai">
              <a:extLst>
                <a:ext uri="{FF2B5EF4-FFF2-40B4-BE49-F238E27FC236}">
                  <a16:creationId xmlns:a16="http://schemas.microsoft.com/office/drawing/2014/main" id="{CAED99A3-A6C9-7C41-BA48-DDC88FF4F3E2}"/>
                </a:ext>
              </a:extLst>
            </p:cNvPr>
            <p:cNvSpPr txBox="1"/>
            <p:nvPr/>
          </p:nvSpPr>
          <p:spPr>
            <a:xfrm>
              <a:off x="9263194" y="2367012"/>
              <a:ext cx="90737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239" name="I">
              <a:extLst>
                <a:ext uri="{FF2B5EF4-FFF2-40B4-BE49-F238E27FC236}">
                  <a16:creationId xmlns:a16="http://schemas.microsoft.com/office/drawing/2014/main" id="{948F0BEE-C16C-E64D-A04C-9B1D742FC970}"/>
                </a:ext>
              </a:extLst>
            </p:cNvPr>
            <p:cNvSpPr txBox="1"/>
            <p:nvPr/>
          </p:nvSpPr>
          <p:spPr>
            <a:xfrm>
              <a:off x="868369" y="8361413"/>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40" name="hate">
              <a:extLst>
                <a:ext uri="{FF2B5EF4-FFF2-40B4-BE49-F238E27FC236}">
                  <a16:creationId xmlns:a16="http://schemas.microsoft.com/office/drawing/2014/main" id="{754BB616-14F1-B746-B849-302465C5CD4A}"/>
                </a:ext>
              </a:extLst>
            </p:cNvPr>
            <p:cNvSpPr txBox="1"/>
            <p:nvPr/>
          </p:nvSpPr>
          <p:spPr>
            <a:xfrm>
              <a:off x="2646062" y="8361413"/>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41" name="this">
              <a:extLst>
                <a:ext uri="{FF2B5EF4-FFF2-40B4-BE49-F238E27FC236}">
                  <a16:creationId xmlns:a16="http://schemas.microsoft.com/office/drawing/2014/main" id="{CFC05AD2-CF24-B149-932C-54127009754E}"/>
                </a:ext>
              </a:extLst>
            </p:cNvPr>
            <p:cNvSpPr txBox="1"/>
            <p:nvPr/>
          </p:nvSpPr>
          <p:spPr>
            <a:xfrm>
              <a:off x="5021217" y="8361413"/>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42" name="movie">
              <a:extLst>
                <a:ext uri="{FF2B5EF4-FFF2-40B4-BE49-F238E27FC236}">
                  <a16:creationId xmlns:a16="http://schemas.microsoft.com/office/drawing/2014/main" id="{F97C19E8-ACCB-5546-A23B-22A39F9EE074}"/>
                </a:ext>
              </a:extLst>
            </p:cNvPr>
            <p:cNvSpPr txBox="1"/>
            <p:nvPr/>
          </p:nvSpPr>
          <p:spPr>
            <a:xfrm>
              <a:off x="7053242" y="8361413"/>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grpSp>
      <p:grpSp>
        <p:nvGrpSpPr>
          <p:cNvPr id="386" name="Group">
            <a:extLst>
              <a:ext uri="{FF2B5EF4-FFF2-40B4-BE49-F238E27FC236}">
                <a16:creationId xmlns:a16="http://schemas.microsoft.com/office/drawing/2014/main" id="{03CC6992-0123-2646-AE9A-DF4E157BCE1A}"/>
              </a:ext>
            </a:extLst>
          </p:cNvPr>
          <p:cNvGrpSpPr/>
          <p:nvPr/>
        </p:nvGrpSpPr>
        <p:grpSpPr>
          <a:xfrm>
            <a:off x="213235" y="1151310"/>
            <a:ext cx="8760521" cy="2309900"/>
            <a:chOff x="-50800" y="9919"/>
            <a:chExt cx="12459405" cy="3285191"/>
          </a:xfrm>
        </p:grpSpPr>
        <p:pic>
          <p:nvPicPr>
            <p:cNvPr id="387" name="Rounded Rectangle Rounded rectangle" descr="Rounded Rectangle Rounded rectangle">
              <a:extLst>
                <a:ext uri="{FF2B5EF4-FFF2-40B4-BE49-F238E27FC236}">
                  <a16:creationId xmlns:a16="http://schemas.microsoft.com/office/drawing/2014/main" id="{28984108-47F8-6A4C-A5AB-650A230CD9B9}"/>
                </a:ext>
              </a:extLst>
            </p:cNvPr>
            <p:cNvPicPr>
              <a:picLocks/>
            </p:cNvPicPr>
            <p:nvPr/>
          </p:nvPicPr>
          <p:blipFill>
            <a:blip r:embed="rId4"/>
            <a:stretch>
              <a:fillRect/>
            </a:stretch>
          </p:blipFill>
          <p:spPr>
            <a:xfrm>
              <a:off x="-50800" y="590958"/>
              <a:ext cx="12459405" cy="2704152"/>
            </a:xfrm>
            <a:prstGeom prst="rect">
              <a:avLst/>
            </a:prstGeom>
            <a:effectLst/>
          </p:spPr>
        </p:pic>
        <p:sp>
          <p:nvSpPr>
            <p:cNvPr id="388" name="Encoder">
              <a:extLst>
                <a:ext uri="{FF2B5EF4-FFF2-40B4-BE49-F238E27FC236}">
                  <a16:creationId xmlns:a16="http://schemas.microsoft.com/office/drawing/2014/main" id="{D837B64E-6F9B-B94E-8B99-CCDC1A03CF45}"/>
                </a:ext>
              </a:extLst>
            </p:cNvPr>
            <p:cNvSpPr txBox="1"/>
            <p:nvPr/>
          </p:nvSpPr>
          <p:spPr>
            <a:xfrm>
              <a:off x="260078" y="9919"/>
              <a:ext cx="156031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Encoder</a:t>
              </a:r>
            </a:p>
          </p:txBody>
        </p:sp>
      </p:grpSp>
      <p:grpSp>
        <p:nvGrpSpPr>
          <p:cNvPr id="389" name="Group">
            <a:extLst>
              <a:ext uri="{FF2B5EF4-FFF2-40B4-BE49-F238E27FC236}">
                <a16:creationId xmlns:a16="http://schemas.microsoft.com/office/drawing/2014/main" id="{05DCFD4F-F72C-EF47-B4DA-9861DD0D13C0}"/>
              </a:ext>
            </a:extLst>
          </p:cNvPr>
          <p:cNvGrpSpPr/>
          <p:nvPr/>
        </p:nvGrpSpPr>
        <p:grpSpPr>
          <a:xfrm>
            <a:off x="213235" y="3729767"/>
            <a:ext cx="8760521" cy="3122597"/>
            <a:chOff x="-50800" y="-50800"/>
            <a:chExt cx="12459405" cy="4441025"/>
          </a:xfrm>
        </p:grpSpPr>
        <p:pic>
          <p:nvPicPr>
            <p:cNvPr id="390" name="Rounded Rectangle Rounded rectangle" descr="Rounded Rectangle Rounded rectangle">
              <a:extLst>
                <a:ext uri="{FF2B5EF4-FFF2-40B4-BE49-F238E27FC236}">
                  <a16:creationId xmlns:a16="http://schemas.microsoft.com/office/drawing/2014/main" id="{6A351A11-35EF-734E-990E-1A32B06DF725}"/>
                </a:ext>
              </a:extLst>
            </p:cNvPr>
            <p:cNvPicPr>
              <a:picLocks/>
            </p:cNvPicPr>
            <p:nvPr/>
          </p:nvPicPr>
          <p:blipFill>
            <a:blip r:embed="rId5"/>
            <a:stretch>
              <a:fillRect/>
            </a:stretch>
          </p:blipFill>
          <p:spPr>
            <a:xfrm>
              <a:off x="-50800" y="-50800"/>
              <a:ext cx="12459405" cy="3845169"/>
            </a:xfrm>
            <a:prstGeom prst="rect">
              <a:avLst/>
            </a:prstGeom>
            <a:effectLst/>
          </p:spPr>
        </p:pic>
        <p:sp>
          <p:nvSpPr>
            <p:cNvPr id="391" name="Decoder">
              <a:extLst>
                <a:ext uri="{FF2B5EF4-FFF2-40B4-BE49-F238E27FC236}">
                  <a16:creationId xmlns:a16="http://schemas.microsoft.com/office/drawing/2014/main" id="{42C46532-98D5-C84F-BF96-C6C0408B38C7}"/>
                </a:ext>
              </a:extLst>
            </p:cNvPr>
            <p:cNvSpPr txBox="1"/>
            <p:nvPr/>
          </p:nvSpPr>
          <p:spPr>
            <a:xfrm>
              <a:off x="234704" y="3762360"/>
              <a:ext cx="160363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hueOff val="-176146"/>
                      <a:satOff val="3665"/>
                      <a:lumOff val="-13986"/>
                    </a:schemeClr>
                  </a:solidFill>
                </a:defRPr>
              </a:lvl1pPr>
            </a:lstStyle>
            <a:p>
              <a:r>
                <a:rPr sz="2400" dirty="0"/>
                <a:t>Decoder</a:t>
              </a:r>
            </a:p>
          </p:txBody>
        </p:sp>
      </p:grpSp>
    </p:spTree>
    <p:extLst>
      <p:ext uri="{BB962C8B-B14F-4D97-AF65-F5344CB8AC3E}">
        <p14:creationId xmlns:p14="http://schemas.microsoft.com/office/powerpoint/2010/main" val="3258221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advAuto="0"/>
      <p:bldP spid="389"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7CBA-DCD6-554F-9143-909E577E877E}"/>
              </a:ext>
            </a:extLst>
          </p:cNvPr>
          <p:cNvSpPr>
            <a:spLocks noGrp="1"/>
          </p:cNvSpPr>
          <p:nvPr>
            <p:ph type="title"/>
          </p:nvPr>
        </p:nvSpPr>
        <p:spPr/>
        <p:txBody>
          <a:bodyPr anchor="b"/>
          <a:lstStyle/>
          <a:p>
            <a:r>
              <a:rPr lang="en-US" dirty="0"/>
              <a:t>How to pass the hidden state?</a:t>
            </a:r>
          </a:p>
        </p:txBody>
      </p:sp>
      <p:sp>
        <p:nvSpPr>
          <p:cNvPr id="4" name="Initialize decoder w/ encoder (Sutskever et al. 2014)">
            <a:extLst>
              <a:ext uri="{FF2B5EF4-FFF2-40B4-BE49-F238E27FC236}">
                <a16:creationId xmlns:a16="http://schemas.microsoft.com/office/drawing/2014/main" id="{132BC30E-469B-654C-ACB5-0276EEC73926}"/>
              </a:ext>
            </a:extLst>
          </p:cNvPr>
          <p:cNvSpPr txBox="1">
            <a:spLocks noGrp="1"/>
          </p:cNvSpPr>
          <p:nvPr>
            <p:ph type="body" sz="quarter" idx="1"/>
          </p:nvPr>
        </p:nvSpPr>
        <p:spPr>
          <a:xfrm>
            <a:off x="669727" y="1830586"/>
            <a:ext cx="7804547" cy="567251"/>
          </a:xfrm>
          <a:prstGeom prst="rect">
            <a:avLst/>
          </a:prstGeom>
        </p:spPr>
        <p:txBody>
          <a:bodyPr>
            <a:normAutofit/>
          </a:bodyPr>
          <a:lstStyle>
            <a:lvl1pPr marL="440055" indent="-440055" defTabSz="578358">
              <a:spcBef>
                <a:spcPts val="4100"/>
              </a:spcBef>
              <a:defRPr sz="3564"/>
            </a:lvl1pPr>
          </a:lstStyle>
          <a:p>
            <a:pPr marL="0" indent="0">
              <a:buNone/>
            </a:pPr>
            <a:r>
              <a:rPr sz="2400" dirty="0"/>
              <a:t>Initialize decoder w/ encoder (</a:t>
            </a:r>
            <a:r>
              <a:rPr sz="2400" dirty="0" err="1"/>
              <a:t>Sutskever</a:t>
            </a:r>
            <a:r>
              <a:rPr sz="2400" dirty="0"/>
              <a:t> et al. 2014)</a:t>
            </a:r>
          </a:p>
        </p:txBody>
      </p:sp>
      <p:grpSp>
        <p:nvGrpSpPr>
          <p:cNvPr id="5" name="Group">
            <a:extLst>
              <a:ext uri="{FF2B5EF4-FFF2-40B4-BE49-F238E27FC236}">
                <a16:creationId xmlns:a16="http://schemas.microsoft.com/office/drawing/2014/main" id="{CEB45D99-FACF-4E4C-AD01-7679E08482A2}"/>
              </a:ext>
            </a:extLst>
          </p:cNvPr>
          <p:cNvGrpSpPr/>
          <p:nvPr/>
        </p:nvGrpSpPr>
        <p:grpSpPr>
          <a:xfrm>
            <a:off x="2340254" y="2607469"/>
            <a:ext cx="4629606" cy="626520"/>
            <a:chOff x="0" y="0"/>
            <a:chExt cx="6584327" cy="891050"/>
          </a:xfrm>
        </p:grpSpPr>
        <p:grpSp>
          <p:nvGrpSpPr>
            <p:cNvPr id="6" name="Group">
              <a:extLst>
                <a:ext uri="{FF2B5EF4-FFF2-40B4-BE49-F238E27FC236}">
                  <a16:creationId xmlns:a16="http://schemas.microsoft.com/office/drawing/2014/main" id="{0BA25605-D237-1A40-8D6A-75E317013903}"/>
                </a:ext>
              </a:extLst>
            </p:cNvPr>
            <p:cNvGrpSpPr/>
            <p:nvPr/>
          </p:nvGrpSpPr>
          <p:grpSpPr>
            <a:xfrm>
              <a:off x="0" y="0"/>
              <a:ext cx="2500639" cy="891051"/>
              <a:chOff x="0" y="0"/>
              <a:chExt cx="2500638" cy="891050"/>
            </a:xfrm>
          </p:grpSpPr>
          <p:sp>
            <p:nvSpPr>
              <p:cNvPr id="16" name="Line">
                <a:extLst>
                  <a:ext uri="{FF2B5EF4-FFF2-40B4-BE49-F238E27FC236}">
                    <a16:creationId xmlns:a16="http://schemas.microsoft.com/office/drawing/2014/main" id="{CE40A2B3-F525-FE49-B67F-174466E7A71A}"/>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7" name="encoder">
                <a:extLst>
                  <a:ext uri="{FF2B5EF4-FFF2-40B4-BE49-F238E27FC236}">
                    <a16:creationId xmlns:a16="http://schemas.microsoft.com/office/drawing/2014/main" id="{C2BE2874-B9BB-8841-930B-C5719BF2F82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18" name="Group">
                <a:extLst>
                  <a:ext uri="{FF2B5EF4-FFF2-40B4-BE49-F238E27FC236}">
                    <a16:creationId xmlns:a16="http://schemas.microsoft.com/office/drawing/2014/main" id="{A8BEB54F-A465-F544-A307-3BE0BA77E1A8}"/>
                  </a:ext>
                </a:extLst>
              </p:cNvPr>
              <p:cNvGrpSpPr/>
              <p:nvPr/>
            </p:nvGrpSpPr>
            <p:grpSpPr>
              <a:xfrm>
                <a:off x="2218301" y="0"/>
                <a:ext cx="282338" cy="891051"/>
                <a:chOff x="0" y="0"/>
                <a:chExt cx="282336" cy="891050"/>
              </a:xfrm>
            </p:grpSpPr>
            <p:sp>
              <p:nvSpPr>
                <p:cNvPr id="19" name="Rectangle">
                  <a:extLst>
                    <a:ext uri="{FF2B5EF4-FFF2-40B4-BE49-F238E27FC236}">
                      <a16:creationId xmlns:a16="http://schemas.microsoft.com/office/drawing/2014/main" id="{CB2A642C-B0B5-7B44-9CAD-86BCE1117CF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0" name="Circle">
                  <a:extLst>
                    <a:ext uri="{FF2B5EF4-FFF2-40B4-BE49-F238E27FC236}">
                      <a16:creationId xmlns:a16="http://schemas.microsoft.com/office/drawing/2014/main" id="{2884F296-BE17-AA48-BA97-72102C623A77}"/>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1" name="Circle">
                  <a:extLst>
                    <a:ext uri="{FF2B5EF4-FFF2-40B4-BE49-F238E27FC236}">
                      <a16:creationId xmlns:a16="http://schemas.microsoft.com/office/drawing/2014/main" id="{827F748F-B1E5-FF4F-B91B-9EC7C69507F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2" name="Circle">
                  <a:extLst>
                    <a:ext uri="{FF2B5EF4-FFF2-40B4-BE49-F238E27FC236}">
                      <a16:creationId xmlns:a16="http://schemas.microsoft.com/office/drawing/2014/main" id="{2534E7A0-D2E1-0742-A821-8B8CC109F7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7" name="Group">
              <a:extLst>
                <a:ext uri="{FF2B5EF4-FFF2-40B4-BE49-F238E27FC236}">
                  <a16:creationId xmlns:a16="http://schemas.microsoft.com/office/drawing/2014/main" id="{66B0323B-5B40-7345-8512-E054E7698C2A}"/>
                </a:ext>
              </a:extLst>
            </p:cNvPr>
            <p:cNvGrpSpPr/>
            <p:nvPr/>
          </p:nvGrpSpPr>
          <p:grpSpPr>
            <a:xfrm>
              <a:off x="4097901" y="0"/>
              <a:ext cx="2486427" cy="891051"/>
              <a:chOff x="0" y="0"/>
              <a:chExt cx="2486425" cy="891050"/>
            </a:xfrm>
          </p:grpSpPr>
          <p:sp>
            <p:nvSpPr>
              <p:cNvPr id="9" name="Line">
                <a:extLst>
                  <a:ext uri="{FF2B5EF4-FFF2-40B4-BE49-F238E27FC236}">
                    <a16:creationId xmlns:a16="http://schemas.microsoft.com/office/drawing/2014/main" id="{037000B3-79EC-5148-8B32-6E3724EC2490}"/>
                  </a:ext>
                </a:extLst>
              </p:cNvPr>
              <p:cNvSpPr/>
              <p:nvPr/>
            </p:nvSpPr>
            <p:spPr>
              <a:xfrm>
                <a:off x="321698" y="4447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0" name="decoder">
                <a:extLst>
                  <a:ext uri="{FF2B5EF4-FFF2-40B4-BE49-F238E27FC236}">
                    <a16:creationId xmlns:a16="http://schemas.microsoft.com/office/drawing/2014/main" id="{4D2AD541-FE44-B841-8AF1-72242E62B022}"/>
                  </a:ext>
                </a:extLst>
              </p:cNvPr>
              <p:cNvSpPr/>
              <p:nvPr/>
            </p:nvSpPr>
            <p:spPr>
              <a:xfrm>
                <a:off x="620845"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11" name="Group">
                <a:extLst>
                  <a:ext uri="{FF2B5EF4-FFF2-40B4-BE49-F238E27FC236}">
                    <a16:creationId xmlns:a16="http://schemas.microsoft.com/office/drawing/2014/main" id="{C44F99A5-1198-0D4F-9E80-8424AB72007C}"/>
                  </a:ext>
                </a:extLst>
              </p:cNvPr>
              <p:cNvGrpSpPr/>
              <p:nvPr/>
            </p:nvGrpSpPr>
            <p:grpSpPr>
              <a:xfrm>
                <a:off x="0" y="0"/>
                <a:ext cx="282337" cy="891051"/>
                <a:chOff x="0" y="0"/>
                <a:chExt cx="282336" cy="891050"/>
              </a:xfrm>
            </p:grpSpPr>
            <p:sp>
              <p:nvSpPr>
                <p:cNvPr id="12" name="Rectangle">
                  <a:extLst>
                    <a:ext uri="{FF2B5EF4-FFF2-40B4-BE49-F238E27FC236}">
                      <a16:creationId xmlns:a16="http://schemas.microsoft.com/office/drawing/2014/main" id="{7833184F-7342-CB4F-9D10-C3CD70BB65F1}"/>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3" name="Circle">
                  <a:extLst>
                    <a:ext uri="{FF2B5EF4-FFF2-40B4-BE49-F238E27FC236}">
                      <a16:creationId xmlns:a16="http://schemas.microsoft.com/office/drawing/2014/main" id="{6C1CA232-C6EC-0341-A681-05906C47C084}"/>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4" name="Circle">
                  <a:extLst>
                    <a:ext uri="{FF2B5EF4-FFF2-40B4-BE49-F238E27FC236}">
                      <a16:creationId xmlns:a16="http://schemas.microsoft.com/office/drawing/2014/main" id="{DCF8F03B-6534-DB40-AB4A-BFBB8F644842}"/>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5" name="Circle">
                  <a:extLst>
                    <a:ext uri="{FF2B5EF4-FFF2-40B4-BE49-F238E27FC236}">
                      <a16:creationId xmlns:a16="http://schemas.microsoft.com/office/drawing/2014/main" id="{B0FC81E1-785A-0E41-BCB0-0F62E6E6253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8" name="Line">
              <a:extLst>
                <a:ext uri="{FF2B5EF4-FFF2-40B4-BE49-F238E27FC236}">
                  <a16:creationId xmlns:a16="http://schemas.microsoft.com/office/drawing/2014/main" id="{4F8247F2-9341-9945-8784-570A9A480CAA}"/>
                </a:ext>
              </a:extLst>
            </p:cNvPr>
            <p:cNvSpPr/>
            <p:nvPr/>
          </p:nvSpPr>
          <p:spPr>
            <a:xfrm>
              <a:off x="2653338" y="421109"/>
              <a:ext cx="1270001" cy="1"/>
            </a:xfrm>
            <a:prstGeom prst="line">
              <a:avLst/>
            </a:prstGeom>
            <a:noFill/>
            <a:ln w="50800" cap="flat">
              <a:solidFill>
                <a:srgbClr val="000000"/>
              </a:solidFill>
              <a:prstDash val="sysDot"/>
              <a:miter lim="400000"/>
              <a:tailEnd type="triangle" w="med" len="med"/>
            </a:ln>
            <a:effectLst/>
          </p:spPr>
          <p:txBody>
            <a:bodyPr wrap="square" lIns="35719" tIns="35719" rIns="35719" bIns="35719" numCol="1" anchor="ctr">
              <a:noAutofit/>
            </a:bodyPr>
            <a:lstStyle/>
            <a:p>
              <a:pPr>
                <a:defRPr sz="2400"/>
              </a:pPr>
              <a:endParaRPr sz="1687"/>
            </a:p>
          </p:txBody>
        </p:sp>
      </p:grpSp>
      <p:sp>
        <p:nvSpPr>
          <p:cNvPr id="23" name="Transform (can be different dimensions)">
            <a:extLst>
              <a:ext uri="{FF2B5EF4-FFF2-40B4-BE49-F238E27FC236}">
                <a16:creationId xmlns:a16="http://schemas.microsoft.com/office/drawing/2014/main" id="{2B328CDE-16CB-C94D-885C-CE56826E9D2A}"/>
              </a:ext>
            </a:extLst>
          </p:cNvPr>
          <p:cNvSpPr txBox="1"/>
          <p:nvPr/>
        </p:nvSpPr>
        <p:spPr>
          <a:xfrm>
            <a:off x="669727" y="325933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4200"/>
              </a:spcBef>
              <a:buSzPct val="75000"/>
              <a:buChar char="•"/>
            </a:lvl1pPr>
          </a:lstStyle>
          <a:p>
            <a:pPr marL="0" indent="0">
              <a:buNone/>
            </a:pPr>
            <a:r>
              <a:rPr sz="2400" dirty="0"/>
              <a:t>Transform (can be different dimensions)</a:t>
            </a:r>
          </a:p>
        </p:txBody>
      </p:sp>
      <p:grpSp>
        <p:nvGrpSpPr>
          <p:cNvPr id="24" name="Group">
            <a:extLst>
              <a:ext uri="{FF2B5EF4-FFF2-40B4-BE49-F238E27FC236}">
                <a16:creationId xmlns:a16="http://schemas.microsoft.com/office/drawing/2014/main" id="{75FC8939-2A7E-A147-981D-8AFE45970864}"/>
              </a:ext>
            </a:extLst>
          </p:cNvPr>
          <p:cNvGrpSpPr/>
          <p:nvPr/>
        </p:nvGrpSpPr>
        <p:grpSpPr>
          <a:xfrm>
            <a:off x="2027715" y="3830836"/>
            <a:ext cx="5254684" cy="811161"/>
            <a:chOff x="0" y="0"/>
            <a:chExt cx="7473327" cy="1153649"/>
          </a:xfrm>
        </p:grpSpPr>
        <p:grpSp>
          <p:nvGrpSpPr>
            <p:cNvPr id="25" name="Group">
              <a:extLst>
                <a:ext uri="{FF2B5EF4-FFF2-40B4-BE49-F238E27FC236}">
                  <a16:creationId xmlns:a16="http://schemas.microsoft.com/office/drawing/2014/main" id="{2B5F29A5-F820-4D4B-82A4-E69563FDBC42}"/>
                </a:ext>
              </a:extLst>
            </p:cNvPr>
            <p:cNvGrpSpPr/>
            <p:nvPr/>
          </p:nvGrpSpPr>
          <p:grpSpPr>
            <a:xfrm>
              <a:off x="0" y="165100"/>
              <a:ext cx="2500639" cy="891051"/>
              <a:chOff x="0" y="0"/>
              <a:chExt cx="2500638" cy="891050"/>
            </a:xfrm>
          </p:grpSpPr>
          <p:sp>
            <p:nvSpPr>
              <p:cNvPr id="38" name="Line">
                <a:extLst>
                  <a:ext uri="{FF2B5EF4-FFF2-40B4-BE49-F238E27FC236}">
                    <a16:creationId xmlns:a16="http://schemas.microsoft.com/office/drawing/2014/main" id="{25E12A2E-676D-E444-B695-70BBBC73EDF7}"/>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9" name="encoder">
                <a:extLst>
                  <a:ext uri="{FF2B5EF4-FFF2-40B4-BE49-F238E27FC236}">
                    <a16:creationId xmlns:a16="http://schemas.microsoft.com/office/drawing/2014/main" id="{D26E0BEA-0A2C-1742-A31C-6A9DFAF03D5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40" name="Group">
                <a:extLst>
                  <a:ext uri="{FF2B5EF4-FFF2-40B4-BE49-F238E27FC236}">
                    <a16:creationId xmlns:a16="http://schemas.microsoft.com/office/drawing/2014/main" id="{C3FB9ECF-1DF2-3D4B-8226-944F153EC32D}"/>
                  </a:ext>
                </a:extLst>
              </p:cNvPr>
              <p:cNvGrpSpPr/>
              <p:nvPr/>
            </p:nvGrpSpPr>
            <p:grpSpPr>
              <a:xfrm>
                <a:off x="2218301" y="0"/>
                <a:ext cx="282338" cy="891051"/>
                <a:chOff x="0" y="0"/>
                <a:chExt cx="282336" cy="891050"/>
              </a:xfrm>
            </p:grpSpPr>
            <p:sp>
              <p:nvSpPr>
                <p:cNvPr id="41" name="Rectangle">
                  <a:extLst>
                    <a:ext uri="{FF2B5EF4-FFF2-40B4-BE49-F238E27FC236}">
                      <a16:creationId xmlns:a16="http://schemas.microsoft.com/office/drawing/2014/main" id="{D1435381-5BF1-0840-8282-4CF1583C881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2" name="Circle">
                  <a:extLst>
                    <a:ext uri="{FF2B5EF4-FFF2-40B4-BE49-F238E27FC236}">
                      <a16:creationId xmlns:a16="http://schemas.microsoft.com/office/drawing/2014/main" id="{2AEC9A3C-3544-E046-913A-DE94304C6EAE}"/>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3" name="Circle">
                  <a:extLst>
                    <a:ext uri="{FF2B5EF4-FFF2-40B4-BE49-F238E27FC236}">
                      <a16:creationId xmlns:a16="http://schemas.microsoft.com/office/drawing/2014/main" id="{3633F1B0-1F9A-3A44-80AC-E9A3C4C2369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4" name="Circle">
                  <a:extLst>
                    <a:ext uri="{FF2B5EF4-FFF2-40B4-BE49-F238E27FC236}">
                      <a16:creationId xmlns:a16="http://schemas.microsoft.com/office/drawing/2014/main" id="{69BB1194-27A3-D244-B491-E6020AB749E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6" name="Group">
              <a:extLst>
                <a:ext uri="{FF2B5EF4-FFF2-40B4-BE49-F238E27FC236}">
                  <a16:creationId xmlns:a16="http://schemas.microsoft.com/office/drawing/2014/main" id="{34433195-6AA4-FE45-A7FE-1175C18D3637}"/>
                </a:ext>
              </a:extLst>
            </p:cNvPr>
            <p:cNvGrpSpPr/>
            <p:nvPr/>
          </p:nvGrpSpPr>
          <p:grpSpPr>
            <a:xfrm>
              <a:off x="4986901" y="-1"/>
              <a:ext cx="2486427" cy="1153651"/>
              <a:chOff x="0" y="0"/>
              <a:chExt cx="2486425" cy="1153649"/>
            </a:xfrm>
          </p:grpSpPr>
          <p:sp>
            <p:nvSpPr>
              <p:cNvPr id="30" name="Line">
                <a:extLst>
                  <a:ext uri="{FF2B5EF4-FFF2-40B4-BE49-F238E27FC236}">
                    <a16:creationId xmlns:a16="http://schemas.microsoft.com/office/drawing/2014/main" id="{28F2CDCC-20FC-E544-883C-F9663ABC7974}"/>
                  </a:ext>
                </a:extLst>
              </p:cNvPr>
              <p:cNvSpPr/>
              <p:nvPr/>
            </p:nvSpPr>
            <p:spPr>
              <a:xfrm>
                <a:off x="321698" y="6098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 name="decoder">
                <a:extLst>
                  <a:ext uri="{FF2B5EF4-FFF2-40B4-BE49-F238E27FC236}">
                    <a16:creationId xmlns:a16="http://schemas.microsoft.com/office/drawing/2014/main" id="{FB49181E-5CD2-A54C-B8C2-5290C8BD53ED}"/>
                  </a:ext>
                </a:extLst>
              </p:cNvPr>
              <p:cNvSpPr/>
              <p:nvPr/>
            </p:nvSpPr>
            <p:spPr>
              <a:xfrm>
                <a:off x="620845" y="2638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32" name="Group">
                <a:extLst>
                  <a:ext uri="{FF2B5EF4-FFF2-40B4-BE49-F238E27FC236}">
                    <a16:creationId xmlns:a16="http://schemas.microsoft.com/office/drawing/2014/main" id="{2E5D7A96-9915-164B-BDAC-A7F6D6F2D24A}"/>
                  </a:ext>
                </a:extLst>
              </p:cNvPr>
              <p:cNvGrpSpPr/>
              <p:nvPr/>
            </p:nvGrpSpPr>
            <p:grpSpPr>
              <a:xfrm>
                <a:off x="0" y="-1"/>
                <a:ext cx="282337" cy="1153651"/>
                <a:chOff x="0" y="0"/>
                <a:chExt cx="282336" cy="1153649"/>
              </a:xfrm>
            </p:grpSpPr>
            <p:sp>
              <p:nvSpPr>
                <p:cNvPr id="33" name="Rectangle">
                  <a:extLst>
                    <a:ext uri="{FF2B5EF4-FFF2-40B4-BE49-F238E27FC236}">
                      <a16:creationId xmlns:a16="http://schemas.microsoft.com/office/drawing/2014/main" id="{5B4FCA6F-EDA0-6F4B-A133-E2960619F45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 name="Circle">
                  <a:extLst>
                    <a:ext uri="{FF2B5EF4-FFF2-40B4-BE49-F238E27FC236}">
                      <a16:creationId xmlns:a16="http://schemas.microsoft.com/office/drawing/2014/main" id="{2644F11A-36AE-7F4E-8C48-9B6CFE1422E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 name="Circle">
                  <a:extLst>
                    <a:ext uri="{FF2B5EF4-FFF2-40B4-BE49-F238E27FC236}">
                      <a16:creationId xmlns:a16="http://schemas.microsoft.com/office/drawing/2014/main" id="{853FEC8F-3C04-D44A-A047-68D57B26EE4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 name="Circle">
                  <a:extLst>
                    <a:ext uri="{FF2B5EF4-FFF2-40B4-BE49-F238E27FC236}">
                      <a16:creationId xmlns:a16="http://schemas.microsoft.com/office/drawing/2014/main" id="{1AF511DB-52A8-ED4D-9E7E-45F35569677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 name="Circle">
                  <a:extLst>
                    <a:ext uri="{FF2B5EF4-FFF2-40B4-BE49-F238E27FC236}">
                      <a16:creationId xmlns:a16="http://schemas.microsoft.com/office/drawing/2014/main" id="{5931F757-DC41-AB4B-9340-DBAADB0E506F}"/>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7" name="Group">
              <a:extLst>
                <a:ext uri="{FF2B5EF4-FFF2-40B4-BE49-F238E27FC236}">
                  <a16:creationId xmlns:a16="http://schemas.microsoft.com/office/drawing/2014/main" id="{BA66545A-07E1-0E40-BAEC-28165F785674}"/>
                </a:ext>
              </a:extLst>
            </p:cNvPr>
            <p:cNvGrpSpPr/>
            <p:nvPr/>
          </p:nvGrpSpPr>
          <p:grpSpPr>
            <a:xfrm>
              <a:off x="2666999" y="263899"/>
              <a:ext cx="2164728" cy="622301"/>
              <a:chOff x="0" y="0"/>
              <a:chExt cx="2164726" cy="622300"/>
            </a:xfrm>
          </p:grpSpPr>
          <p:sp>
            <p:nvSpPr>
              <p:cNvPr id="28" name="Line">
                <a:extLst>
                  <a:ext uri="{FF2B5EF4-FFF2-40B4-BE49-F238E27FC236}">
                    <a16:creationId xmlns:a16="http://schemas.microsoft.com/office/drawing/2014/main" id="{E0B3EF2C-00E1-0F40-94A9-CD8621664BA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9" name="transform">
                <a:extLst>
                  <a:ext uri="{FF2B5EF4-FFF2-40B4-BE49-F238E27FC236}">
                    <a16:creationId xmlns:a16="http://schemas.microsoft.com/office/drawing/2014/main" id="{127E5F03-9FC7-B742-B4FE-47C8272759DA}"/>
                  </a:ext>
                </a:extLst>
              </p:cNvPr>
              <p:cNvSpPr/>
              <p:nvPr/>
            </p:nvSpPr>
            <p:spPr>
              <a:xfrm>
                <a:off x="261015" y="0"/>
                <a:ext cx="1582226"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transform</a:t>
                </a:r>
              </a:p>
            </p:txBody>
          </p:sp>
        </p:grpSp>
      </p:grpSp>
      <p:sp>
        <p:nvSpPr>
          <p:cNvPr id="45" name="Input at every time step (Kalchbrenner &amp; Blunsom 2013)">
            <a:extLst>
              <a:ext uri="{FF2B5EF4-FFF2-40B4-BE49-F238E27FC236}">
                <a16:creationId xmlns:a16="http://schemas.microsoft.com/office/drawing/2014/main" id="{9C537E19-9B56-7749-8C56-6CC0BAD613BE}"/>
              </a:ext>
            </a:extLst>
          </p:cNvPr>
          <p:cNvSpPr txBox="1"/>
          <p:nvPr/>
        </p:nvSpPr>
        <p:spPr>
          <a:xfrm>
            <a:off x="669727" y="468808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8940" indent="-408940" algn="l" defTabSz="537463">
              <a:spcBef>
                <a:spcPts val="3800"/>
              </a:spcBef>
              <a:buSzPct val="75000"/>
              <a:buChar char="•"/>
              <a:defRPr sz="3312"/>
            </a:lvl1pPr>
          </a:lstStyle>
          <a:p>
            <a:pPr marL="0" indent="0">
              <a:buNone/>
            </a:pPr>
            <a:r>
              <a:rPr sz="2400" dirty="0"/>
              <a:t>Input at every time step (</a:t>
            </a:r>
            <a:r>
              <a:rPr sz="2400" dirty="0" err="1"/>
              <a:t>Kalchbrenner</a:t>
            </a:r>
            <a:r>
              <a:rPr sz="2400" dirty="0"/>
              <a:t> &amp; </a:t>
            </a:r>
            <a:r>
              <a:rPr sz="2400" dirty="0" err="1"/>
              <a:t>Blunsom</a:t>
            </a:r>
            <a:r>
              <a:rPr sz="2400" dirty="0"/>
              <a:t> 2013)</a:t>
            </a:r>
          </a:p>
        </p:txBody>
      </p:sp>
      <p:grpSp>
        <p:nvGrpSpPr>
          <p:cNvPr id="46" name="Group">
            <a:extLst>
              <a:ext uri="{FF2B5EF4-FFF2-40B4-BE49-F238E27FC236}">
                <a16:creationId xmlns:a16="http://schemas.microsoft.com/office/drawing/2014/main" id="{FBBE0C39-4A82-6841-9409-24487221ED98}"/>
              </a:ext>
            </a:extLst>
          </p:cNvPr>
          <p:cNvGrpSpPr/>
          <p:nvPr/>
        </p:nvGrpSpPr>
        <p:grpSpPr>
          <a:xfrm>
            <a:off x="2027715" y="5214937"/>
            <a:ext cx="6013707" cy="1801701"/>
            <a:chOff x="0" y="0"/>
            <a:chExt cx="8552826" cy="2562417"/>
          </a:xfrm>
        </p:grpSpPr>
        <p:grpSp>
          <p:nvGrpSpPr>
            <p:cNvPr id="47" name="Group">
              <a:extLst>
                <a:ext uri="{FF2B5EF4-FFF2-40B4-BE49-F238E27FC236}">
                  <a16:creationId xmlns:a16="http://schemas.microsoft.com/office/drawing/2014/main" id="{1E4C2C26-D39D-D74A-A510-58DC8A347AB2}"/>
                </a:ext>
              </a:extLst>
            </p:cNvPr>
            <p:cNvGrpSpPr/>
            <p:nvPr/>
          </p:nvGrpSpPr>
          <p:grpSpPr>
            <a:xfrm>
              <a:off x="0" y="1117599"/>
              <a:ext cx="2500639" cy="891051"/>
              <a:chOff x="0" y="0"/>
              <a:chExt cx="2500638" cy="891050"/>
            </a:xfrm>
          </p:grpSpPr>
          <p:sp>
            <p:nvSpPr>
              <p:cNvPr id="72" name="Line">
                <a:extLst>
                  <a:ext uri="{FF2B5EF4-FFF2-40B4-BE49-F238E27FC236}">
                    <a16:creationId xmlns:a16="http://schemas.microsoft.com/office/drawing/2014/main" id="{8D1AF9C4-20F4-614C-BEB9-960AE4BD1860}"/>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3" name="encoder">
                <a:extLst>
                  <a:ext uri="{FF2B5EF4-FFF2-40B4-BE49-F238E27FC236}">
                    <a16:creationId xmlns:a16="http://schemas.microsoft.com/office/drawing/2014/main" id="{F99164A6-AD7E-834E-8BC9-4A9C7DEB6ED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74" name="Group">
                <a:extLst>
                  <a:ext uri="{FF2B5EF4-FFF2-40B4-BE49-F238E27FC236}">
                    <a16:creationId xmlns:a16="http://schemas.microsoft.com/office/drawing/2014/main" id="{F02A769A-CF60-BB4A-86A5-34254466020D}"/>
                  </a:ext>
                </a:extLst>
              </p:cNvPr>
              <p:cNvGrpSpPr/>
              <p:nvPr/>
            </p:nvGrpSpPr>
            <p:grpSpPr>
              <a:xfrm>
                <a:off x="2218301" y="0"/>
                <a:ext cx="282338" cy="891051"/>
                <a:chOff x="0" y="0"/>
                <a:chExt cx="282336" cy="891050"/>
              </a:xfrm>
            </p:grpSpPr>
            <p:sp>
              <p:nvSpPr>
                <p:cNvPr id="75" name="Rectangle">
                  <a:extLst>
                    <a:ext uri="{FF2B5EF4-FFF2-40B4-BE49-F238E27FC236}">
                      <a16:creationId xmlns:a16="http://schemas.microsoft.com/office/drawing/2014/main" id="{6EA9A764-F2A6-2045-B411-BBADDBAF863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76" name="Circle">
                  <a:extLst>
                    <a:ext uri="{FF2B5EF4-FFF2-40B4-BE49-F238E27FC236}">
                      <a16:creationId xmlns:a16="http://schemas.microsoft.com/office/drawing/2014/main" id="{480AE9BB-07BD-0C44-93E5-FF196CE9C07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7" name="Circle">
                  <a:extLst>
                    <a:ext uri="{FF2B5EF4-FFF2-40B4-BE49-F238E27FC236}">
                      <a16:creationId xmlns:a16="http://schemas.microsoft.com/office/drawing/2014/main" id="{FDD8B0A6-7C4D-F842-92C1-2E291920669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8" name="Circle">
                  <a:extLst>
                    <a:ext uri="{FF2B5EF4-FFF2-40B4-BE49-F238E27FC236}">
                      <a16:creationId xmlns:a16="http://schemas.microsoft.com/office/drawing/2014/main" id="{DEA20FBE-9E49-124E-92DE-80BDBCF018C7}"/>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48" name="Group">
              <a:extLst>
                <a:ext uri="{FF2B5EF4-FFF2-40B4-BE49-F238E27FC236}">
                  <a16:creationId xmlns:a16="http://schemas.microsoft.com/office/drawing/2014/main" id="{EE874FA3-79CF-BB45-837F-7A5DDEB6B7FC}"/>
                </a:ext>
              </a:extLst>
            </p:cNvPr>
            <p:cNvGrpSpPr/>
            <p:nvPr/>
          </p:nvGrpSpPr>
          <p:grpSpPr>
            <a:xfrm>
              <a:off x="1396999" y="263898"/>
              <a:ext cx="2164728" cy="622301"/>
              <a:chOff x="0" y="0"/>
              <a:chExt cx="2164726" cy="622300"/>
            </a:xfrm>
          </p:grpSpPr>
          <p:sp>
            <p:nvSpPr>
              <p:cNvPr id="70" name="Line">
                <a:extLst>
                  <a:ext uri="{FF2B5EF4-FFF2-40B4-BE49-F238E27FC236}">
                    <a16:creationId xmlns:a16="http://schemas.microsoft.com/office/drawing/2014/main" id="{DE4F88DC-6780-D949-8402-964798DA569E}"/>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1" name="decoder">
                <a:extLst>
                  <a:ext uri="{FF2B5EF4-FFF2-40B4-BE49-F238E27FC236}">
                    <a16:creationId xmlns:a16="http://schemas.microsoft.com/office/drawing/2014/main" id="{91A566F9-8568-6B42-85DD-DF40DBC7980C}"/>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49" name="Line">
              <a:extLst>
                <a:ext uri="{FF2B5EF4-FFF2-40B4-BE49-F238E27FC236}">
                  <a16:creationId xmlns:a16="http://schemas.microsoft.com/office/drawing/2014/main" id="{43E25942-D8F5-1C4E-B80D-C87624F2C9C5}"/>
                </a:ext>
              </a:extLst>
            </p:cNvPr>
            <p:cNvSpPr/>
            <p:nvPr/>
          </p:nvSpPr>
          <p:spPr>
            <a:xfrm flipV="1">
              <a:off x="2517358" y="861709"/>
              <a:ext cx="259708" cy="802000"/>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50" name="Group">
              <a:extLst>
                <a:ext uri="{FF2B5EF4-FFF2-40B4-BE49-F238E27FC236}">
                  <a16:creationId xmlns:a16="http://schemas.microsoft.com/office/drawing/2014/main" id="{6A662F09-B336-774A-B872-34CE9CB06454}"/>
                </a:ext>
              </a:extLst>
            </p:cNvPr>
            <p:cNvGrpSpPr/>
            <p:nvPr/>
          </p:nvGrpSpPr>
          <p:grpSpPr>
            <a:xfrm>
              <a:off x="3848100" y="263898"/>
              <a:ext cx="2164728" cy="622301"/>
              <a:chOff x="0" y="0"/>
              <a:chExt cx="2164726" cy="622300"/>
            </a:xfrm>
          </p:grpSpPr>
          <p:sp>
            <p:nvSpPr>
              <p:cNvPr id="68" name="Line">
                <a:extLst>
                  <a:ext uri="{FF2B5EF4-FFF2-40B4-BE49-F238E27FC236}">
                    <a16:creationId xmlns:a16="http://schemas.microsoft.com/office/drawing/2014/main" id="{8763E0AC-CFAE-554D-AC46-004046F934B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69" name="decoder">
                <a:extLst>
                  <a:ext uri="{FF2B5EF4-FFF2-40B4-BE49-F238E27FC236}">
                    <a16:creationId xmlns:a16="http://schemas.microsoft.com/office/drawing/2014/main" id="{B17B109F-1F94-6E46-B8EA-13CED0098016}"/>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grpSp>
          <p:nvGrpSpPr>
            <p:cNvPr id="51" name="Group">
              <a:extLst>
                <a:ext uri="{FF2B5EF4-FFF2-40B4-BE49-F238E27FC236}">
                  <a16:creationId xmlns:a16="http://schemas.microsoft.com/office/drawing/2014/main" id="{B9B14387-39A5-0247-BCBA-F3CC03ED4676}"/>
                </a:ext>
              </a:extLst>
            </p:cNvPr>
            <p:cNvGrpSpPr/>
            <p:nvPr/>
          </p:nvGrpSpPr>
          <p:grpSpPr>
            <a:xfrm>
              <a:off x="3577201" y="-1"/>
              <a:ext cx="282338" cy="1153651"/>
              <a:chOff x="0" y="0"/>
              <a:chExt cx="282336" cy="1153649"/>
            </a:xfrm>
          </p:grpSpPr>
          <p:sp>
            <p:nvSpPr>
              <p:cNvPr id="63" name="Rectangle">
                <a:extLst>
                  <a:ext uri="{FF2B5EF4-FFF2-40B4-BE49-F238E27FC236}">
                    <a16:creationId xmlns:a16="http://schemas.microsoft.com/office/drawing/2014/main" id="{ECE088C4-3C42-244C-9539-73E206050EA3}"/>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4" name="Circle">
                <a:extLst>
                  <a:ext uri="{FF2B5EF4-FFF2-40B4-BE49-F238E27FC236}">
                    <a16:creationId xmlns:a16="http://schemas.microsoft.com/office/drawing/2014/main" id="{9BEE6216-22A6-274C-A2B2-47FAE3385C7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5" name="Circle">
                <a:extLst>
                  <a:ext uri="{FF2B5EF4-FFF2-40B4-BE49-F238E27FC236}">
                    <a16:creationId xmlns:a16="http://schemas.microsoft.com/office/drawing/2014/main" id="{43DFD7AF-9218-3643-881F-2789C53E2C6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6" name="Circle">
                <a:extLst>
                  <a:ext uri="{FF2B5EF4-FFF2-40B4-BE49-F238E27FC236}">
                    <a16:creationId xmlns:a16="http://schemas.microsoft.com/office/drawing/2014/main" id="{BF55E6AC-1672-4242-A97D-0ACAA0D1798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7" name="Circle">
                <a:extLst>
                  <a:ext uri="{FF2B5EF4-FFF2-40B4-BE49-F238E27FC236}">
                    <a16:creationId xmlns:a16="http://schemas.microsoft.com/office/drawing/2014/main" id="{783C342F-A5D4-734D-A271-E2C70AE0F00A}"/>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2" name="Group">
              <a:extLst>
                <a:ext uri="{FF2B5EF4-FFF2-40B4-BE49-F238E27FC236}">
                  <a16:creationId xmlns:a16="http://schemas.microsoft.com/office/drawing/2014/main" id="{D4816DDC-AC86-1142-8EFF-175BB04430ED}"/>
                </a:ext>
              </a:extLst>
            </p:cNvPr>
            <p:cNvGrpSpPr/>
            <p:nvPr/>
          </p:nvGrpSpPr>
          <p:grpSpPr>
            <a:xfrm>
              <a:off x="6053701" y="-1"/>
              <a:ext cx="282338" cy="1153651"/>
              <a:chOff x="0" y="0"/>
              <a:chExt cx="282336" cy="1153649"/>
            </a:xfrm>
          </p:grpSpPr>
          <p:sp>
            <p:nvSpPr>
              <p:cNvPr id="58" name="Rectangle">
                <a:extLst>
                  <a:ext uri="{FF2B5EF4-FFF2-40B4-BE49-F238E27FC236}">
                    <a16:creationId xmlns:a16="http://schemas.microsoft.com/office/drawing/2014/main" id="{641C4E09-79F4-D649-9689-2F170ACE31A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9" name="Circle">
                <a:extLst>
                  <a:ext uri="{FF2B5EF4-FFF2-40B4-BE49-F238E27FC236}">
                    <a16:creationId xmlns:a16="http://schemas.microsoft.com/office/drawing/2014/main" id="{4BF9DFFD-7666-1D44-AB44-31FCC50C81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0" name="Circle">
                <a:extLst>
                  <a:ext uri="{FF2B5EF4-FFF2-40B4-BE49-F238E27FC236}">
                    <a16:creationId xmlns:a16="http://schemas.microsoft.com/office/drawing/2014/main" id="{B23F34A9-68B8-5F47-A8E0-805F245496F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1" name="Circle">
                <a:extLst>
                  <a:ext uri="{FF2B5EF4-FFF2-40B4-BE49-F238E27FC236}">
                    <a16:creationId xmlns:a16="http://schemas.microsoft.com/office/drawing/2014/main" id="{7EA3B691-EFDC-0748-9D0B-677366ECF43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2" name="Circle">
                <a:extLst>
                  <a:ext uri="{FF2B5EF4-FFF2-40B4-BE49-F238E27FC236}">
                    <a16:creationId xmlns:a16="http://schemas.microsoft.com/office/drawing/2014/main" id="{ABB494D5-67FF-D64A-B45D-E96C73FC02C3}"/>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3" name="Group">
              <a:extLst>
                <a:ext uri="{FF2B5EF4-FFF2-40B4-BE49-F238E27FC236}">
                  <a16:creationId xmlns:a16="http://schemas.microsoft.com/office/drawing/2014/main" id="{9DE22C3E-E7E8-E047-8D65-ADEBDC1F2EF4}"/>
                </a:ext>
              </a:extLst>
            </p:cNvPr>
            <p:cNvGrpSpPr/>
            <p:nvPr/>
          </p:nvGrpSpPr>
          <p:grpSpPr>
            <a:xfrm>
              <a:off x="6388099" y="263898"/>
              <a:ext cx="2164728" cy="622301"/>
              <a:chOff x="0" y="0"/>
              <a:chExt cx="2164726" cy="622300"/>
            </a:xfrm>
          </p:grpSpPr>
          <p:sp>
            <p:nvSpPr>
              <p:cNvPr id="56" name="Line">
                <a:extLst>
                  <a:ext uri="{FF2B5EF4-FFF2-40B4-BE49-F238E27FC236}">
                    <a16:creationId xmlns:a16="http://schemas.microsoft.com/office/drawing/2014/main" id="{4E8B7BB2-F170-C745-A907-3F8451223C11}"/>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7" name="decoder">
                <a:extLst>
                  <a:ext uri="{FF2B5EF4-FFF2-40B4-BE49-F238E27FC236}">
                    <a16:creationId xmlns:a16="http://schemas.microsoft.com/office/drawing/2014/main" id="{10187C69-1F60-5844-83E2-D276D84315B8}"/>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54" name="Line">
              <a:extLst>
                <a:ext uri="{FF2B5EF4-FFF2-40B4-BE49-F238E27FC236}">
                  <a16:creationId xmlns:a16="http://schemas.microsoft.com/office/drawing/2014/main" id="{FE47D907-3B4B-7C44-96B5-B3EF266E9F4F}"/>
                </a:ext>
              </a:extLst>
            </p:cNvPr>
            <p:cNvSpPr/>
            <p:nvPr/>
          </p:nvSpPr>
          <p:spPr>
            <a:xfrm rot="20537514">
              <a:off x="2491196" y="1264250"/>
              <a:ext cx="2590500" cy="231513"/>
            </a:xfrm>
            <a:custGeom>
              <a:avLst/>
              <a:gdLst/>
              <a:ahLst/>
              <a:cxnLst>
                <a:cxn ang="0">
                  <a:pos x="wd2" y="hd2"/>
                </a:cxn>
                <a:cxn ang="5400000">
                  <a:pos x="wd2" y="hd2"/>
                </a:cxn>
                <a:cxn ang="10800000">
                  <a:pos x="wd2" y="hd2"/>
                </a:cxn>
                <a:cxn ang="16200000">
                  <a:pos x="wd2" y="hd2"/>
                </a:cxn>
              </a:cxnLst>
              <a:rect l="0" t="0" r="r" b="b"/>
              <a:pathLst>
                <a:path w="21600" h="17743" extrusionOk="0">
                  <a:moveTo>
                    <a:pt x="0" y="0"/>
                  </a:moveTo>
                  <a:cubicBezTo>
                    <a:pt x="4864" y="16497"/>
                    <a:pt x="10099" y="21600"/>
                    <a:pt x="15231" y="14849"/>
                  </a:cubicBezTo>
                  <a:cubicBezTo>
                    <a:pt x="17406" y="11990"/>
                    <a:pt x="19540" y="701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5" name="Line">
              <a:extLst>
                <a:ext uri="{FF2B5EF4-FFF2-40B4-BE49-F238E27FC236}">
                  <a16:creationId xmlns:a16="http://schemas.microsoft.com/office/drawing/2014/main" id="{2D696CE0-8F26-A44C-9BA6-1ABB347D0F54}"/>
                </a:ext>
              </a:extLst>
            </p:cNvPr>
            <p:cNvSpPr/>
            <p:nvPr/>
          </p:nvSpPr>
          <p:spPr>
            <a:xfrm rot="20537514">
              <a:off x="2544830" y="896652"/>
              <a:ext cx="4896680" cy="943410"/>
            </a:xfrm>
            <a:custGeom>
              <a:avLst/>
              <a:gdLst/>
              <a:ahLst/>
              <a:cxnLst>
                <a:cxn ang="0">
                  <a:pos x="wd2" y="hd2"/>
                </a:cxn>
                <a:cxn ang="5400000">
                  <a:pos x="wd2" y="hd2"/>
                </a:cxn>
                <a:cxn ang="10800000">
                  <a:pos x="wd2" y="hd2"/>
                </a:cxn>
                <a:cxn ang="16200000">
                  <a:pos x="wd2" y="hd2"/>
                </a:cxn>
              </a:cxnLst>
              <a:rect l="0" t="0" r="r" b="b"/>
              <a:pathLst>
                <a:path w="21600" h="19597" extrusionOk="0">
                  <a:moveTo>
                    <a:pt x="0" y="0"/>
                  </a:moveTo>
                  <a:cubicBezTo>
                    <a:pt x="4264" y="7325"/>
                    <a:pt x="8638" y="13060"/>
                    <a:pt x="13089" y="17149"/>
                  </a:cubicBezTo>
                  <a:cubicBezTo>
                    <a:pt x="15957" y="19783"/>
                    <a:pt x="18982" y="21600"/>
                    <a:pt x="21600" y="1547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2632936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23" grpId="0" animBg="1" advAuto="0"/>
      <p:bldP spid="24" grpId="0" animBg="1" advAuto="0"/>
      <p:bldP spid="45" grpId="0" animBg="1" advAuto="0"/>
      <p:bldP spid="46"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Training Conditional LMs"/>
          <p:cNvSpPr txBox="1">
            <a:spLocks noGrp="1"/>
          </p:cNvSpPr>
          <p:nvPr>
            <p:ph type="title"/>
          </p:nvPr>
        </p:nvSpPr>
        <p:spPr>
          <a:prstGeom prst="rect">
            <a:avLst/>
          </a:prstGeom>
        </p:spPr>
        <p:txBody>
          <a:bodyPr>
            <a:normAutofit/>
          </a:bodyPr>
          <a:lstStyle>
            <a:lvl1pPr defTabSz="572516">
              <a:defRPr sz="7840"/>
            </a:lvl1pPr>
          </a:lstStyle>
          <a:p>
            <a:r>
              <a:rPr sz="4800" dirty="0"/>
              <a:t>Training Conditional LMs</a:t>
            </a:r>
          </a:p>
        </p:txBody>
      </p:sp>
      <p:sp>
        <p:nvSpPr>
          <p:cNvPr id="1308" name="Get parallel corpus of inputs and outputs…"/>
          <p:cNvSpPr txBox="1">
            <a:spLocks noGrp="1"/>
          </p:cNvSpPr>
          <p:nvPr>
            <p:ph idx="1"/>
          </p:nvPr>
        </p:nvSpPr>
        <p:spPr>
          <a:prstGeom prst="rect">
            <a:avLst/>
          </a:prstGeom>
        </p:spPr>
        <p:txBody>
          <a:bodyPr>
            <a:normAutofit fontScale="77500" lnSpcReduction="20000"/>
          </a:bodyPr>
          <a:lstStyle/>
          <a:p>
            <a:pPr marL="293776" indent="-293776" defTabSz="386106">
              <a:spcBef>
                <a:spcPts val="2742"/>
              </a:spcBef>
              <a:defRPr sz="3384"/>
            </a:pPr>
            <a:r>
              <a:rPr dirty="0"/>
              <a:t>Get parallel corpus of inputs and outputs</a:t>
            </a:r>
          </a:p>
          <a:p>
            <a:pPr marL="293776" indent="-293776" defTabSz="386106">
              <a:spcBef>
                <a:spcPts val="2742"/>
              </a:spcBef>
              <a:defRPr sz="3384"/>
            </a:pPr>
            <a:r>
              <a:rPr dirty="0"/>
              <a:t>Maximize likelihood</a:t>
            </a:r>
          </a:p>
          <a:p>
            <a:pPr marL="293776" indent="-293776" defTabSz="386106">
              <a:spcBef>
                <a:spcPts val="2742"/>
              </a:spcBef>
              <a:defRPr sz="3384"/>
            </a:pPr>
            <a:r>
              <a:rPr dirty="0"/>
              <a:t>Standard corpora for MT:</a:t>
            </a:r>
          </a:p>
          <a:p>
            <a:pPr marL="587553" lvl="1" indent="-293776" defTabSz="386106">
              <a:spcBef>
                <a:spcPts val="2742"/>
              </a:spcBef>
              <a:defRPr sz="3384"/>
            </a:pPr>
            <a:r>
              <a:rPr dirty="0"/>
              <a:t>WMT Conference on Machine Translation runs an evaluation every year with large-scale (e.g.</a:t>
            </a:r>
            <a:r>
              <a:rPr lang="en-US" dirty="0"/>
              <a:t> </a:t>
            </a:r>
            <a:r>
              <a:rPr dirty="0"/>
              <a:t>10M sentence) datasets</a:t>
            </a:r>
          </a:p>
          <a:p>
            <a:pPr marL="587553" lvl="1" indent="-293776" defTabSz="386106">
              <a:spcBef>
                <a:spcPts val="2742"/>
              </a:spcBef>
              <a:defRPr sz="3384"/>
            </a:pPr>
            <a:r>
              <a:rPr dirty="0"/>
              <a:t>Smaller datasets, e.g. 200k sentence TED talks from IWSLT, can be more conducive to experimentation</a:t>
            </a:r>
          </a:p>
        </p:txBody>
      </p:sp>
    </p:spTree>
    <p:extLst>
      <p:ext uri="{BB962C8B-B14F-4D97-AF65-F5344CB8AC3E}">
        <p14:creationId xmlns:p14="http://schemas.microsoft.com/office/powerpoint/2010/main" val="137391488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08">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08">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 grpId="0"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The Generation Problem"/>
          <p:cNvSpPr txBox="1">
            <a:spLocks noGrp="1"/>
          </p:cNvSpPr>
          <p:nvPr>
            <p:ph type="title"/>
          </p:nvPr>
        </p:nvSpPr>
        <p:spPr>
          <a:prstGeom prst="rect">
            <a:avLst/>
          </a:prstGeom>
        </p:spPr>
        <p:txBody>
          <a:bodyPr>
            <a:normAutofit/>
          </a:bodyPr>
          <a:lstStyle>
            <a:lvl1pPr defTabSz="578358">
              <a:defRPr sz="7919"/>
            </a:lvl1pPr>
          </a:lstStyle>
          <a:p>
            <a:r>
              <a:rPr sz="4800" dirty="0"/>
              <a:t>The Generation Problem</a:t>
            </a:r>
          </a:p>
        </p:txBody>
      </p:sp>
      <p:sp>
        <p:nvSpPr>
          <p:cNvPr id="1311" name="We have a model of P(Y|X), how do we use it to generate a sentence?…"/>
          <p:cNvSpPr txBox="1">
            <a:spLocks noGrp="1"/>
          </p:cNvSpPr>
          <p:nvPr>
            <p:ph type="body" idx="1"/>
          </p:nvPr>
        </p:nvSpPr>
        <p:spPr>
          <a:xfrm>
            <a:off x="669727" y="1830586"/>
            <a:ext cx="7804547" cy="4429125"/>
          </a:xfrm>
          <a:prstGeom prst="rect">
            <a:avLst/>
          </a:prstGeom>
        </p:spPr>
        <p:txBody>
          <a:bodyPr>
            <a:normAutofit/>
          </a:bodyPr>
          <a:lstStyle/>
          <a:p>
            <a:r>
              <a:rPr sz="2400" dirty="0"/>
              <a:t>We have a model of P(Y|X), how do we use it to generate a sentence?</a:t>
            </a:r>
          </a:p>
          <a:p>
            <a:r>
              <a:rPr sz="2400" dirty="0"/>
              <a:t>Two methods:</a:t>
            </a:r>
          </a:p>
          <a:p>
            <a:pPr lvl="1"/>
            <a:r>
              <a:rPr sz="2400" b="1" dirty="0">
                <a:ea typeface="Helvetica"/>
                <a:cs typeface="Helvetica"/>
                <a:sym typeface="Helvetica"/>
              </a:rPr>
              <a:t>Sampling:</a:t>
            </a:r>
            <a:r>
              <a:rPr sz="2400" dirty="0"/>
              <a:t> Try to generate a </a:t>
            </a:r>
            <a:r>
              <a:rPr sz="2400" i="1" dirty="0">
                <a:ea typeface="Helvetica"/>
                <a:cs typeface="Helvetica"/>
                <a:sym typeface="Helvetica"/>
              </a:rPr>
              <a:t>random</a:t>
            </a:r>
            <a:r>
              <a:rPr sz="2400" dirty="0"/>
              <a:t> sentence according to the probability distribution.</a:t>
            </a:r>
          </a:p>
          <a:p>
            <a:pPr lvl="1"/>
            <a:r>
              <a:rPr sz="2400" b="1" dirty="0">
                <a:ea typeface="Helvetica"/>
                <a:cs typeface="Helvetica"/>
                <a:sym typeface="Helvetica"/>
              </a:rPr>
              <a:t>Argmax:</a:t>
            </a:r>
            <a:r>
              <a:rPr sz="2400" dirty="0"/>
              <a:t> Try to generate the sentence with the </a:t>
            </a:r>
            <a:r>
              <a:rPr sz="2400" i="1" dirty="0">
                <a:ea typeface="Helvetica"/>
                <a:cs typeface="Helvetica"/>
                <a:sym typeface="Helvetica"/>
              </a:rPr>
              <a:t>highest</a:t>
            </a:r>
            <a:r>
              <a:rPr sz="2400" dirty="0"/>
              <a:t> probability.</a:t>
            </a:r>
          </a:p>
        </p:txBody>
      </p:sp>
    </p:spTree>
    <p:extLst>
      <p:ext uri="{BB962C8B-B14F-4D97-AF65-F5344CB8AC3E}">
        <p14:creationId xmlns:p14="http://schemas.microsoft.com/office/powerpoint/2010/main" val="19060071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 grpId="0"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Ancestral Sampling"/>
          <p:cNvSpPr txBox="1">
            <a:spLocks noGrp="1"/>
          </p:cNvSpPr>
          <p:nvPr>
            <p:ph type="title"/>
          </p:nvPr>
        </p:nvSpPr>
        <p:spPr>
          <a:prstGeom prst="rect">
            <a:avLst/>
          </a:prstGeom>
        </p:spPr>
        <p:txBody>
          <a:bodyPr/>
          <a:lstStyle/>
          <a:p>
            <a:r>
              <a:rPr dirty="0"/>
              <a:t>Ancestral Sampling</a:t>
            </a:r>
          </a:p>
        </p:txBody>
      </p:sp>
      <p:sp>
        <p:nvSpPr>
          <p:cNvPr id="1314" name="Randomly generate words one-by-one.…"/>
          <p:cNvSpPr txBox="1">
            <a:spLocks noGrp="1"/>
          </p:cNvSpPr>
          <p:nvPr>
            <p:ph type="body" idx="1"/>
          </p:nvPr>
        </p:nvSpPr>
        <p:spPr>
          <a:prstGeom prst="rect">
            <a:avLst/>
          </a:prstGeom>
        </p:spPr>
        <p:txBody>
          <a:bodyPr/>
          <a:lstStyle/>
          <a:p>
            <a:r>
              <a:rPr b="1" dirty="0">
                <a:latin typeface="Helvetica"/>
                <a:ea typeface="Helvetica"/>
                <a:cs typeface="Helvetica"/>
                <a:sym typeface="Helvetica"/>
              </a:rPr>
              <a:t>Randomly generate</a:t>
            </a:r>
            <a:r>
              <a:rPr dirty="0"/>
              <a:t> words one-by-one.</a:t>
            </a:r>
            <a:br>
              <a:rPr dirty="0"/>
            </a:br>
            <a:br>
              <a:rPr dirty="0"/>
            </a:br>
            <a:br>
              <a:rPr dirty="0"/>
            </a:br>
            <a:br>
              <a:rPr dirty="0"/>
            </a:br>
            <a:endParaRPr dirty="0"/>
          </a:p>
          <a:p>
            <a:r>
              <a:rPr dirty="0"/>
              <a:t>An </a:t>
            </a:r>
            <a:r>
              <a:rPr b="1" dirty="0">
                <a:latin typeface="Helvetica"/>
                <a:ea typeface="Helvetica"/>
                <a:cs typeface="Helvetica"/>
                <a:sym typeface="Helvetica"/>
              </a:rPr>
              <a:t>exact method</a:t>
            </a:r>
            <a:r>
              <a:rPr dirty="0"/>
              <a:t> for sampling from P(X), no further work needed.</a:t>
            </a:r>
          </a:p>
        </p:txBody>
      </p:sp>
      <p:sp>
        <p:nvSpPr>
          <p:cNvPr id="1315" name="while yj-1 != “&lt;/s&gt;”:…"/>
          <p:cNvSpPr txBox="1"/>
          <p:nvPr/>
        </p:nvSpPr>
        <p:spPr>
          <a:xfrm>
            <a:off x="2890866" y="2286000"/>
            <a:ext cx="3407985"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dirty="0"/>
              <a:t>while y</a:t>
            </a:r>
            <a:r>
              <a:rPr sz="2812" baseline="-5999" dirty="0"/>
              <a:t>j-1</a:t>
            </a:r>
            <a:r>
              <a:rPr sz="2812" dirty="0"/>
              <a:t> != “&lt;/s&gt;”:</a:t>
            </a:r>
          </a:p>
          <a:p>
            <a:pPr algn="l">
              <a:defRPr sz="4000"/>
            </a:pPr>
            <a:r>
              <a:rPr sz="2812" dirty="0"/>
              <a:t>  </a:t>
            </a:r>
            <a:r>
              <a:rPr sz="2812" dirty="0" err="1"/>
              <a:t>y</a:t>
            </a:r>
            <a:r>
              <a:rPr sz="2812" baseline="-5999" dirty="0" err="1"/>
              <a:t>j</a:t>
            </a:r>
            <a:r>
              <a:rPr sz="2812" dirty="0"/>
              <a:t> ~ P(</a:t>
            </a:r>
            <a:r>
              <a:rPr sz="2812" dirty="0" err="1"/>
              <a:t>y</a:t>
            </a:r>
            <a:r>
              <a:rPr sz="2812" baseline="-5999" dirty="0" err="1"/>
              <a:t>j</a:t>
            </a:r>
            <a:r>
              <a:rPr sz="2812" dirty="0"/>
              <a:t> | X, y</a:t>
            </a:r>
            <a:r>
              <a:rPr sz="2812" baseline="-5999" dirty="0"/>
              <a:t>1</a:t>
            </a:r>
            <a:r>
              <a:rPr sz="2812" dirty="0"/>
              <a:t>, …, y</a:t>
            </a:r>
            <a:r>
              <a:rPr sz="2812" baseline="-5999" dirty="0"/>
              <a:t>j-1</a:t>
            </a:r>
            <a:r>
              <a:rPr sz="2812" dirty="0"/>
              <a:t>)</a:t>
            </a:r>
          </a:p>
        </p:txBody>
      </p:sp>
    </p:spTree>
    <p:extLst>
      <p:ext uri="{BB962C8B-B14F-4D97-AF65-F5344CB8AC3E}">
        <p14:creationId xmlns:p14="http://schemas.microsoft.com/office/powerpoint/2010/main" val="37441397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 grpId="0" build="p" bldLvl="5" animBg="1" advAuto="0"/>
      <p:bldP spid="131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Greedy Search"/>
          <p:cNvSpPr txBox="1">
            <a:spLocks noGrp="1"/>
          </p:cNvSpPr>
          <p:nvPr>
            <p:ph type="title"/>
          </p:nvPr>
        </p:nvSpPr>
        <p:spPr>
          <a:prstGeom prst="rect">
            <a:avLst/>
          </a:prstGeom>
        </p:spPr>
        <p:txBody>
          <a:bodyPr/>
          <a:lstStyle/>
          <a:p>
            <a:r>
              <a:t>Greedy Search</a:t>
            </a:r>
          </a:p>
        </p:txBody>
      </p:sp>
      <p:sp>
        <p:nvSpPr>
          <p:cNvPr id="1318" name="One by one, pick the single highest-probability word"/>
          <p:cNvSpPr txBox="1">
            <a:spLocks noGrp="1"/>
          </p:cNvSpPr>
          <p:nvPr>
            <p:ph type="body" sz="quarter" idx="1"/>
          </p:nvPr>
        </p:nvSpPr>
        <p:spPr>
          <a:xfrm>
            <a:off x="669727" y="1830586"/>
            <a:ext cx="7804547" cy="704827"/>
          </a:xfrm>
          <a:prstGeom prst="rect">
            <a:avLst/>
          </a:prstGeom>
        </p:spPr>
        <p:txBody>
          <a:bodyPr>
            <a:normAutofit fontScale="77500" lnSpcReduction="20000"/>
          </a:bodyPr>
          <a:lstStyle>
            <a:lvl1pPr marL="435609" indent="-435609" defTabSz="572516">
              <a:spcBef>
                <a:spcPts val="4100"/>
              </a:spcBef>
              <a:defRPr sz="3528"/>
            </a:lvl1pPr>
          </a:lstStyle>
          <a:p>
            <a:r>
              <a:t>One by one, pick the single highest-probability word</a:t>
            </a:r>
          </a:p>
        </p:txBody>
      </p:sp>
      <p:sp>
        <p:nvSpPr>
          <p:cNvPr id="1319" name="Not exact, real problems:…"/>
          <p:cNvSpPr txBox="1"/>
          <p:nvPr/>
        </p:nvSpPr>
        <p:spPr>
          <a:xfrm>
            <a:off x="524316" y="4688048"/>
            <a:ext cx="7444347" cy="194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spcBef>
                <a:spcPts val="2953"/>
              </a:spcBef>
              <a:buSzPct val="75000"/>
              <a:defRPr b="1">
                <a:latin typeface="Helvetica"/>
                <a:ea typeface="Helvetica"/>
                <a:cs typeface="Helvetica"/>
                <a:sym typeface="Helvetica"/>
              </a:defRPr>
            </a:pPr>
            <a:r>
              <a:rPr sz="2400" dirty="0"/>
              <a:t>Not exact, </a:t>
            </a:r>
            <a:r>
              <a:rPr lang="en-US" sz="2400" dirty="0"/>
              <a:t>which causes </a:t>
            </a:r>
            <a:r>
              <a:rPr sz="2400" dirty="0"/>
              <a:t>real problems:</a:t>
            </a:r>
          </a:p>
          <a:p>
            <a:pPr marL="769728" lvl="1" indent="-457200">
              <a:spcBef>
                <a:spcPts val="2953"/>
              </a:spcBef>
              <a:buSzPct val="75000"/>
              <a:buFont typeface="+mj-lt"/>
              <a:buAutoNum type="arabicPeriod"/>
            </a:pPr>
            <a:r>
              <a:rPr sz="2400" dirty="0"/>
              <a:t>Will often generate the “easy” words first</a:t>
            </a:r>
            <a:endParaRPr lang="en-US" sz="2400" dirty="0"/>
          </a:p>
          <a:p>
            <a:pPr marL="769728" lvl="1" indent="-457200">
              <a:spcBef>
                <a:spcPts val="2953"/>
              </a:spcBef>
              <a:buSzPct val="75000"/>
              <a:buFont typeface="+mj-lt"/>
              <a:buAutoNum type="arabicPeriod"/>
            </a:pPr>
            <a:r>
              <a:rPr sz="2400" dirty="0"/>
              <a:t>Will prefer multiple common words to one rare word</a:t>
            </a:r>
          </a:p>
        </p:txBody>
      </p:sp>
      <p:sp>
        <p:nvSpPr>
          <p:cNvPr id="1320" name="while yj-1 != “&lt;/s&gt;”:…"/>
          <p:cNvSpPr txBox="1"/>
          <p:nvPr/>
        </p:nvSpPr>
        <p:spPr>
          <a:xfrm>
            <a:off x="2126526" y="3047517"/>
            <a:ext cx="4566699"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a:t>while y</a:t>
            </a:r>
            <a:r>
              <a:rPr sz="2812" baseline="-5999"/>
              <a:t>j-1</a:t>
            </a:r>
            <a:r>
              <a:rPr sz="2812"/>
              <a:t> != “&lt;/s&gt;”:</a:t>
            </a:r>
          </a:p>
          <a:p>
            <a:pPr algn="l">
              <a:defRPr sz="4000"/>
            </a:pPr>
            <a:r>
              <a:rPr sz="2812"/>
              <a:t>  y</a:t>
            </a:r>
            <a:r>
              <a:rPr sz="2812" baseline="-5999"/>
              <a:t>j</a:t>
            </a:r>
            <a:r>
              <a:rPr sz="2812"/>
              <a:t> = argmax P(y</a:t>
            </a:r>
            <a:r>
              <a:rPr sz="2812" baseline="-5999"/>
              <a:t>j</a:t>
            </a:r>
            <a:r>
              <a:rPr sz="2812"/>
              <a:t> | X, y</a:t>
            </a:r>
            <a:r>
              <a:rPr sz="2812" baseline="-5999"/>
              <a:t>1</a:t>
            </a:r>
            <a:r>
              <a:rPr sz="2812"/>
              <a:t>, …, y</a:t>
            </a:r>
            <a:r>
              <a:rPr sz="2812" baseline="-5999"/>
              <a:t>j-1</a:t>
            </a:r>
            <a:r>
              <a:rPr sz="2812"/>
              <a:t>)</a:t>
            </a:r>
          </a:p>
        </p:txBody>
      </p:sp>
    </p:spTree>
    <p:extLst>
      <p:ext uri="{BB962C8B-B14F-4D97-AF65-F5344CB8AC3E}">
        <p14:creationId xmlns:p14="http://schemas.microsoft.com/office/powerpoint/2010/main" val="39723341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9">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319">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19">
                                            <p:txEl>
                                              <p:pRg st="1" end="1"/>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advAuto="0"/>
      <p:bldP spid="1319" grpId="0" build="p" bldLvl="5" animBg="1" advAuto="0"/>
      <p:bldP spid="1320"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Beam Search"/>
          <p:cNvSpPr txBox="1">
            <a:spLocks noGrp="1"/>
          </p:cNvSpPr>
          <p:nvPr>
            <p:ph type="title"/>
          </p:nvPr>
        </p:nvSpPr>
        <p:spPr>
          <a:prstGeom prst="rect">
            <a:avLst/>
          </a:prstGeom>
        </p:spPr>
        <p:txBody>
          <a:bodyPr/>
          <a:lstStyle/>
          <a:p>
            <a:r>
              <a:t>Beam Search</a:t>
            </a:r>
          </a:p>
        </p:txBody>
      </p:sp>
      <p:sp>
        <p:nvSpPr>
          <p:cNvPr id="1323" name="Instead of picking one high-probability word, maintain several paths"/>
          <p:cNvSpPr txBox="1">
            <a:spLocks noGrp="1"/>
          </p:cNvSpPr>
          <p:nvPr>
            <p:ph type="body" sz="quarter" idx="1"/>
          </p:nvPr>
        </p:nvSpPr>
        <p:spPr>
          <a:xfrm>
            <a:off x="669727" y="1835051"/>
            <a:ext cx="7804547" cy="917595"/>
          </a:xfrm>
          <a:prstGeom prst="rect">
            <a:avLst/>
          </a:prstGeom>
        </p:spPr>
        <p:txBody>
          <a:bodyPr>
            <a:normAutofit/>
          </a:bodyPr>
          <a:lstStyle/>
          <a:p>
            <a:r>
              <a:rPr sz="2400" dirty="0"/>
              <a:t>Instead of picking one high-probability word, maintain several paths</a:t>
            </a:r>
          </a:p>
        </p:txBody>
      </p:sp>
      <p:pic>
        <p:nvPicPr>
          <p:cNvPr id="1324" name="Image" descr="Image"/>
          <p:cNvPicPr>
            <a:picLocks noChangeAspect="1"/>
          </p:cNvPicPr>
          <p:nvPr/>
        </p:nvPicPr>
        <p:blipFill>
          <a:blip r:embed="rId2"/>
          <a:stretch>
            <a:fillRect/>
          </a:stretch>
        </p:blipFill>
        <p:spPr>
          <a:xfrm>
            <a:off x="2336516" y="2886848"/>
            <a:ext cx="3945339" cy="3134381"/>
          </a:xfrm>
          <a:prstGeom prst="rect">
            <a:avLst/>
          </a:prstGeom>
          <a:ln w="12700">
            <a:miter lim="400000"/>
          </a:ln>
        </p:spPr>
      </p:pic>
    </p:spTree>
    <p:extLst>
      <p:ext uri="{BB962C8B-B14F-4D97-AF65-F5344CB8AC3E}">
        <p14:creationId xmlns:p14="http://schemas.microsoft.com/office/powerpoint/2010/main" val="26116642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How do we Evaluate?"/>
          <p:cNvSpPr txBox="1">
            <a:spLocks noGrp="1"/>
          </p:cNvSpPr>
          <p:nvPr>
            <p:ph type="title"/>
          </p:nvPr>
        </p:nvSpPr>
        <p:spPr>
          <a:xfrm>
            <a:off x="669727" y="2455664"/>
            <a:ext cx="7804547" cy="1518047"/>
          </a:xfrm>
          <a:prstGeom prst="rect">
            <a:avLst/>
          </a:prstGeom>
        </p:spPr>
        <p:txBody>
          <a:bodyPr/>
          <a:lstStyle/>
          <a:p>
            <a:r>
              <a:t>How do we Evaluate?</a:t>
            </a:r>
          </a:p>
        </p:txBody>
      </p:sp>
    </p:spTree>
    <p:extLst>
      <p:ext uri="{BB962C8B-B14F-4D97-AF65-F5344CB8AC3E}">
        <p14:creationId xmlns:p14="http://schemas.microsoft.com/office/powerpoint/2010/main" val="6700929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Basic Evaluation Paradigm"/>
          <p:cNvSpPr txBox="1">
            <a:spLocks noGrp="1"/>
          </p:cNvSpPr>
          <p:nvPr>
            <p:ph type="title"/>
          </p:nvPr>
        </p:nvSpPr>
        <p:spPr>
          <a:prstGeom prst="rect">
            <a:avLst/>
          </a:prstGeom>
        </p:spPr>
        <p:txBody>
          <a:bodyPr>
            <a:normAutofit fontScale="90000"/>
          </a:bodyPr>
          <a:lstStyle>
            <a:lvl1pPr defTabSz="525779">
              <a:defRPr sz="7200"/>
            </a:lvl1pPr>
          </a:lstStyle>
          <a:p>
            <a:r>
              <a:t>Basic Evaluation Paradigm</a:t>
            </a:r>
          </a:p>
        </p:txBody>
      </p:sp>
      <p:sp>
        <p:nvSpPr>
          <p:cNvPr id="1330" name="Use parallel test set…"/>
          <p:cNvSpPr txBox="1">
            <a:spLocks noGrp="1"/>
          </p:cNvSpPr>
          <p:nvPr>
            <p:ph type="body" idx="1"/>
          </p:nvPr>
        </p:nvSpPr>
        <p:spPr>
          <a:prstGeom prst="rect">
            <a:avLst/>
          </a:prstGeom>
        </p:spPr>
        <p:txBody>
          <a:bodyPr/>
          <a:lstStyle/>
          <a:p>
            <a:r>
              <a:t>Use parallel test set</a:t>
            </a:r>
          </a:p>
          <a:p>
            <a:r>
              <a:t>Use system to generate translations</a:t>
            </a:r>
          </a:p>
          <a:p>
            <a:r>
              <a:t>Compare target translations w/ reference</a:t>
            </a:r>
          </a:p>
        </p:txBody>
      </p:sp>
    </p:spTree>
    <p:extLst>
      <p:ext uri="{BB962C8B-B14F-4D97-AF65-F5344CB8AC3E}">
        <p14:creationId xmlns:p14="http://schemas.microsoft.com/office/powerpoint/2010/main" val="3013609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Human Evaluation"/>
          <p:cNvSpPr txBox="1">
            <a:spLocks noGrp="1"/>
          </p:cNvSpPr>
          <p:nvPr>
            <p:ph type="title"/>
          </p:nvPr>
        </p:nvSpPr>
        <p:spPr>
          <a:prstGeom prst="rect">
            <a:avLst/>
          </a:prstGeom>
        </p:spPr>
        <p:txBody>
          <a:bodyPr/>
          <a:lstStyle/>
          <a:p>
            <a:r>
              <a:t>Human Evaluation</a:t>
            </a:r>
          </a:p>
        </p:txBody>
      </p:sp>
      <p:sp>
        <p:nvSpPr>
          <p:cNvPr id="1333" name="Ask a human to do evaluation"/>
          <p:cNvSpPr txBox="1">
            <a:spLocks noGrp="1"/>
          </p:cNvSpPr>
          <p:nvPr>
            <p:ph type="body" sz="quarter" idx="1"/>
          </p:nvPr>
        </p:nvSpPr>
        <p:spPr>
          <a:xfrm>
            <a:off x="669727" y="1830586"/>
            <a:ext cx="7804547" cy="502745"/>
          </a:xfrm>
          <a:prstGeom prst="rect">
            <a:avLst/>
          </a:prstGeom>
        </p:spPr>
        <p:txBody>
          <a:bodyPr/>
          <a:lstStyle/>
          <a:p>
            <a:r>
              <a:t>Ask a human to do evaluation</a:t>
            </a:r>
          </a:p>
        </p:txBody>
      </p:sp>
      <p:pic>
        <p:nvPicPr>
          <p:cNvPr id="1334" name="Image" descr="Image"/>
          <p:cNvPicPr>
            <a:picLocks noChangeAspect="1"/>
          </p:cNvPicPr>
          <p:nvPr/>
        </p:nvPicPr>
        <p:blipFill>
          <a:blip r:embed="rId2"/>
          <a:stretch>
            <a:fillRect/>
          </a:stretch>
        </p:blipFill>
        <p:spPr>
          <a:xfrm>
            <a:off x="-1" y="2502368"/>
            <a:ext cx="9144001" cy="2570465"/>
          </a:xfrm>
          <a:prstGeom prst="rect">
            <a:avLst/>
          </a:prstGeom>
          <a:ln w="12700">
            <a:miter lim="400000"/>
          </a:ln>
        </p:spPr>
      </p:pic>
      <p:sp>
        <p:nvSpPr>
          <p:cNvPr id="1335" name="Final goal, but slow, expensive, and sometimes inconsistent"/>
          <p:cNvSpPr txBox="1"/>
          <p:nvPr/>
        </p:nvSpPr>
        <p:spPr>
          <a:xfrm>
            <a:off x="669727" y="5402461"/>
            <a:ext cx="7804547" cy="502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386715" indent="-386715" algn="l" defTabSz="508254">
              <a:spcBef>
                <a:spcPts val="3600"/>
              </a:spcBef>
              <a:buSzPct val="75000"/>
              <a:buChar char="•"/>
              <a:defRPr sz="3132"/>
            </a:lvl1pPr>
          </a:lstStyle>
          <a:p>
            <a:r>
              <a:rPr sz="2202"/>
              <a:t>Final goal, but slow, expensive, and sometimes inconsistent</a:t>
            </a:r>
          </a:p>
        </p:txBody>
      </p:sp>
    </p:spTree>
    <p:extLst>
      <p:ext uri="{BB962C8B-B14F-4D97-AF65-F5344CB8AC3E}">
        <p14:creationId xmlns:p14="http://schemas.microsoft.com/office/powerpoint/2010/main" val="2943542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148487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BLEU"/>
          <p:cNvSpPr txBox="1">
            <a:spLocks noGrp="1"/>
          </p:cNvSpPr>
          <p:nvPr>
            <p:ph type="title"/>
          </p:nvPr>
        </p:nvSpPr>
        <p:spPr>
          <a:prstGeom prst="rect">
            <a:avLst/>
          </a:prstGeom>
        </p:spPr>
        <p:txBody>
          <a:bodyPr/>
          <a:lstStyle/>
          <a:p>
            <a:r>
              <a:t>BLEU</a:t>
            </a:r>
          </a:p>
        </p:txBody>
      </p:sp>
      <p:sp>
        <p:nvSpPr>
          <p:cNvPr id="1338" name="Works by comparing n-gram overlap w/ reference"/>
          <p:cNvSpPr txBox="1">
            <a:spLocks noGrp="1"/>
          </p:cNvSpPr>
          <p:nvPr>
            <p:ph type="body" sz="quarter" idx="1"/>
          </p:nvPr>
        </p:nvSpPr>
        <p:spPr>
          <a:xfrm>
            <a:off x="669727" y="1830586"/>
            <a:ext cx="7804547" cy="510119"/>
          </a:xfrm>
          <a:prstGeom prst="rect">
            <a:avLst/>
          </a:prstGeom>
        </p:spPr>
        <p:txBody>
          <a:bodyPr/>
          <a:lstStyle/>
          <a:p>
            <a:r>
              <a:t>Works by comparing n-gram overlap w/ reference</a:t>
            </a:r>
          </a:p>
        </p:txBody>
      </p:sp>
      <p:pic>
        <p:nvPicPr>
          <p:cNvPr id="1339" name="Image" descr="Image"/>
          <p:cNvPicPr>
            <a:picLocks noChangeAspect="1"/>
          </p:cNvPicPr>
          <p:nvPr/>
        </p:nvPicPr>
        <p:blipFill>
          <a:blip r:embed="rId2"/>
          <a:stretch>
            <a:fillRect/>
          </a:stretch>
        </p:blipFill>
        <p:spPr>
          <a:xfrm>
            <a:off x="-90423" y="2462224"/>
            <a:ext cx="9144001" cy="2614548"/>
          </a:xfrm>
          <a:prstGeom prst="rect">
            <a:avLst/>
          </a:prstGeom>
          <a:ln w="12700">
            <a:miter lim="400000"/>
          </a:ln>
        </p:spPr>
      </p:pic>
      <p:sp>
        <p:nvSpPr>
          <p:cNvPr id="1340" name="Pros: Easy to use, good for measuring system improvement…"/>
          <p:cNvSpPr txBox="1"/>
          <p:nvPr/>
        </p:nvSpPr>
        <p:spPr>
          <a:xfrm>
            <a:off x="669727" y="5313164"/>
            <a:ext cx="7804547" cy="1443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marL="268774" indent="-268774" defTabSz="353246">
              <a:spcBef>
                <a:spcPts val="2531"/>
              </a:spcBef>
              <a:buSzPct val="75000"/>
              <a:buChar char="•"/>
              <a:defRPr sz="3096"/>
            </a:pPr>
            <a:r>
              <a:rPr sz="2177" b="1">
                <a:latin typeface="Helvetica"/>
                <a:ea typeface="Helvetica"/>
                <a:cs typeface="Helvetica"/>
                <a:sym typeface="Helvetica"/>
              </a:rPr>
              <a:t>Pros:</a:t>
            </a:r>
            <a:r>
              <a:rPr sz="2177"/>
              <a:t> Easy to use, good for measuring system improvement</a:t>
            </a:r>
          </a:p>
          <a:p>
            <a:pPr marL="268774" indent="-268774" defTabSz="353246">
              <a:spcBef>
                <a:spcPts val="2531"/>
              </a:spcBef>
              <a:buSzPct val="75000"/>
              <a:buChar char="•"/>
              <a:defRPr sz="3096"/>
            </a:pPr>
            <a:r>
              <a:rPr sz="2177" b="1">
                <a:latin typeface="Helvetica"/>
                <a:ea typeface="Helvetica"/>
                <a:cs typeface="Helvetica"/>
                <a:sym typeface="Helvetica"/>
              </a:rPr>
              <a:t>Cons:</a:t>
            </a:r>
            <a:r>
              <a:rPr sz="2177"/>
              <a:t> Often doesn’t match human eval, bad for comparing very different systems</a:t>
            </a:r>
          </a:p>
        </p:txBody>
      </p:sp>
    </p:spTree>
    <p:extLst>
      <p:ext uri="{BB962C8B-B14F-4D97-AF65-F5344CB8AC3E}">
        <p14:creationId xmlns:p14="http://schemas.microsoft.com/office/powerpoint/2010/main" val="25759300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 grpId="0" build="p" bldLvl="5"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Other Options"/>
          <p:cNvSpPr txBox="1">
            <a:spLocks noGrp="1"/>
          </p:cNvSpPr>
          <p:nvPr>
            <p:ph type="title"/>
          </p:nvPr>
        </p:nvSpPr>
        <p:spPr>
          <a:prstGeom prst="rect">
            <a:avLst/>
          </a:prstGeom>
        </p:spPr>
        <p:txBody>
          <a:bodyPr/>
          <a:lstStyle/>
          <a:p>
            <a:r>
              <a:t>Other Options</a:t>
            </a:r>
          </a:p>
        </p:txBody>
      </p:sp>
      <p:sp>
        <p:nvSpPr>
          <p:cNvPr id="1343" name="METEOR: Considers synonyms…"/>
          <p:cNvSpPr txBox="1">
            <a:spLocks noGrp="1"/>
          </p:cNvSpPr>
          <p:nvPr>
            <p:ph idx="1"/>
          </p:nvPr>
        </p:nvSpPr>
        <p:spPr>
          <a:prstGeom prst="rect">
            <a:avLst/>
          </a:prstGeom>
        </p:spPr>
        <p:txBody>
          <a:bodyPr/>
          <a:lstStyle/>
          <a:p>
            <a:r>
              <a:rPr b="1">
                <a:latin typeface="Helvetica"/>
                <a:ea typeface="Helvetica"/>
                <a:cs typeface="Helvetica"/>
                <a:sym typeface="Helvetica"/>
              </a:rPr>
              <a:t>METEOR:</a:t>
            </a:r>
            <a:r>
              <a:t> Considers synonyms</a:t>
            </a:r>
          </a:p>
          <a:p>
            <a:r>
              <a:rPr b="1">
                <a:latin typeface="Helvetica"/>
                <a:ea typeface="Helvetica"/>
                <a:cs typeface="Helvetica"/>
                <a:sym typeface="Helvetica"/>
              </a:rPr>
              <a:t>Translation Edit Rate (TER):</a:t>
            </a:r>
            <a:r>
              <a:t> Considers number of edits to be turned into a good translation</a:t>
            </a:r>
          </a:p>
          <a:p>
            <a:r>
              <a:rPr b="1">
                <a:latin typeface="Helvetica"/>
                <a:ea typeface="Helvetica"/>
                <a:cs typeface="Helvetica"/>
                <a:sym typeface="Helvetica"/>
              </a:rPr>
              <a:t>chrF:</a:t>
            </a:r>
            <a:r>
              <a:t> Considers score on the character level</a:t>
            </a:r>
          </a:p>
          <a:p>
            <a:r>
              <a:rPr b="1">
                <a:latin typeface="Helvetica"/>
                <a:ea typeface="Helvetica"/>
                <a:cs typeface="Helvetica"/>
                <a:sym typeface="Helvetica"/>
              </a:rPr>
              <a:t>RIBES:</a:t>
            </a:r>
            <a:r>
              <a:t> Considers reordering</a:t>
            </a:r>
          </a:p>
          <a:p>
            <a:r>
              <a:t>etc. etc.</a:t>
            </a:r>
          </a:p>
        </p:txBody>
      </p:sp>
    </p:spTree>
    <p:extLst>
      <p:ext uri="{BB962C8B-B14F-4D97-AF65-F5344CB8AC3E}">
        <p14:creationId xmlns:p14="http://schemas.microsoft.com/office/powerpoint/2010/main" val="8858778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0" build="p" bldLvl="5"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Attention"/>
          <p:cNvSpPr txBox="1">
            <a:spLocks noGrp="1"/>
          </p:cNvSpPr>
          <p:nvPr>
            <p:ph type="title"/>
          </p:nvPr>
        </p:nvSpPr>
        <p:spPr>
          <a:prstGeom prst="rect">
            <a:avLst/>
          </a:prstGeom>
        </p:spPr>
        <p:txBody>
          <a:bodyPr/>
          <a:lstStyle/>
          <a:p>
            <a:r>
              <a:t>Attention</a:t>
            </a:r>
          </a:p>
        </p:txBody>
      </p:sp>
      <p:sp>
        <p:nvSpPr>
          <p:cNvPr id="2" name="Text Placeholder 1">
            <a:extLst>
              <a:ext uri="{FF2B5EF4-FFF2-40B4-BE49-F238E27FC236}">
                <a16:creationId xmlns:a16="http://schemas.microsoft.com/office/drawing/2014/main" id="{118F6EDE-60C2-254B-9E46-146B268F8B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4314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E534-0B36-C44A-B440-404E17858034}"/>
              </a:ext>
            </a:extLst>
          </p:cNvPr>
          <p:cNvSpPr>
            <a:spLocks noGrp="1"/>
          </p:cNvSpPr>
          <p:nvPr>
            <p:ph type="title"/>
          </p:nvPr>
        </p:nvSpPr>
        <p:spPr/>
        <p:txBody>
          <a:bodyPr/>
          <a:lstStyle/>
          <a:p>
            <a:r>
              <a:rPr lang="en-US" dirty="0"/>
              <a:t>Sentence Representations</a:t>
            </a:r>
          </a:p>
        </p:txBody>
      </p:sp>
      <p:pic>
        <p:nvPicPr>
          <p:cNvPr id="4" name="Content Placeholder 3">
            <a:extLst>
              <a:ext uri="{FF2B5EF4-FFF2-40B4-BE49-F238E27FC236}">
                <a16:creationId xmlns:a16="http://schemas.microsoft.com/office/drawing/2014/main" id="{B5C9B1BD-D433-BB46-A5D2-AF4F12F7604C}"/>
              </a:ext>
            </a:extLst>
          </p:cNvPr>
          <p:cNvPicPr>
            <a:picLocks noGrp="1" noChangeAspect="1"/>
          </p:cNvPicPr>
          <p:nvPr>
            <p:ph idx="1"/>
          </p:nvPr>
        </p:nvPicPr>
        <p:blipFill>
          <a:blip r:embed="rId2"/>
          <a:stretch>
            <a:fillRect/>
          </a:stretch>
        </p:blipFill>
        <p:spPr>
          <a:xfrm>
            <a:off x="304800" y="2133600"/>
            <a:ext cx="4350686" cy="3886200"/>
          </a:xfrm>
        </p:spPr>
      </p:pic>
      <p:sp>
        <p:nvSpPr>
          <p:cNvPr id="5" name="Oval Callout 4">
            <a:extLst>
              <a:ext uri="{FF2B5EF4-FFF2-40B4-BE49-F238E27FC236}">
                <a16:creationId xmlns:a16="http://schemas.microsoft.com/office/drawing/2014/main" id="{D63C834E-3462-F840-B7AD-2CC809F70E7B}"/>
              </a:ext>
            </a:extLst>
          </p:cNvPr>
          <p:cNvSpPr/>
          <p:nvPr/>
        </p:nvSpPr>
        <p:spPr>
          <a:xfrm>
            <a:off x="4038600" y="1943100"/>
            <a:ext cx="4648200" cy="2400300"/>
          </a:xfrm>
          <a:prstGeom prst="wedgeEllipseCallout">
            <a:avLst>
              <a:gd name="adj1" fmla="val -65332"/>
              <a:gd name="adj2" fmla="val 41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You can't cram the meaning of a whole %&amp;!$# sentence into a single $&amp;!#* vector!</a:t>
            </a:r>
            <a:endParaRPr lang="en-US" sz="2400" dirty="0"/>
          </a:p>
        </p:txBody>
      </p:sp>
    </p:spTree>
    <p:extLst>
      <p:ext uri="{BB962C8B-B14F-4D97-AF65-F5344CB8AC3E}">
        <p14:creationId xmlns:p14="http://schemas.microsoft.com/office/powerpoint/2010/main" val="4042574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BBEC-DD17-F740-854A-62D24568C94C}"/>
              </a:ext>
            </a:extLst>
          </p:cNvPr>
          <p:cNvSpPr>
            <a:spLocks noGrp="1"/>
          </p:cNvSpPr>
          <p:nvPr>
            <p:ph type="title"/>
          </p:nvPr>
        </p:nvSpPr>
        <p:spPr/>
        <p:txBody>
          <a:bodyPr/>
          <a:lstStyle/>
          <a:p>
            <a:r>
              <a:rPr lang="en-US" dirty="0"/>
              <a:t>Sentence Representations</a:t>
            </a:r>
          </a:p>
        </p:txBody>
      </p:sp>
      <p:sp>
        <p:nvSpPr>
          <p:cNvPr id="3" name="Content Placeholder 2">
            <a:extLst>
              <a:ext uri="{FF2B5EF4-FFF2-40B4-BE49-F238E27FC236}">
                <a16:creationId xmlns:a16="http://schemas.microsoft.com/office/drawing/2014/main" id="{62E1160D-5C9D-4E42-A076-0E5330F83B62}"/>
              </a:ext>
            </a:extLst>
          </p:cNvPr>
          <p:cNvSpPr>
            <a:spLocks noGrp="1"/>
          </p:cNvSpPr>
          <p:nvPr>
            <p:ph idx="1"/>
          </p:nvPr>
        </p:nvSpPr>
        <p:spPr/>
        <p:txBody>
          <a:bodyPr/>
          <a:lstStyle/>
          <a:p>
            <a:r>
              <a:rPr lang="en-US" dirty="0"/>
              <a:t>But what if we could use multiple vectors, based on the length of the sentence?</a:t>
            </a:r>
          </a:p>
          <a:p>
            <a:endParaRPr lang="en-US" dirty="0"/>
          </a:p>
        </p:txBody>
      </p:sp>
      <p:grpSp>
        <p:nvGrpSpPr>
          <p:cNvPr id="4" name="Group">
            <a:extLst>
              <a:ext uri="{FF2B5EF4-FFF2-40B4-BE49-F238E27FC236}">
                <a16:creationId xmlns:a16="http://schemas.microsoft.com/office/drawing/2014/main" id="{BD86773E-B3B0-004B-AA08-AB221791074F}"/>
              </a:ext>
            </a:extLst>
          </p:cNvPr>
          <p:cNvGrpSpPr/>
          <p:nvPr/>
        </p:nvGrpSpPr>
        <p:grpSpPr>
          <a:xfrm>
            <a:off x="1524000" y="3581400"/>
            <a:ext cx="4204291" cy="626521"/>
            <a:chOff x="0" y="0"/>
            <a:chExt cx="5979435" cy="891051"/>
          </a:xfrm>
        </p:grpSpPr>
        <p:grpSp>
          <p:nvGrpSpPr>
            <p:cNvPr id="5" name="Group">
              <a:extLst>
                <a:ext uri="{FF2B5EF4-FFF2-40B4-BE49-F238E27FC236}">
                  <a16:creationId xmlns:a16="http://schemas.microsoft.com/office/drawing/2014/main" id="{96961F7C-8799-7E4C-8EAA-A5361E11570F}"/>
                </a:ext>
              </a:extLst>
            </p:cNvPr>
            <p:cNvGrpSpPr/>
            <p:nvPr/>
          </p:nvGrpSpPr>
          <p:grpSpPr>
            <a:xfrm>
              <a:off x="5697097" y="0"/>
              <a:ext cx="282338" cy="891051"/>
              <a:chOff x="0" y="0"/>
              <a:chExt cx="282336" cy="891050"/>
            </a:xfrm>
          </p:grpSpPr>
          <p:sp>
            <p:nvSpPr>
              <p:cNvPr id="8" name="Rectangle">
                <a:extLst>
                  <a:ext uri="{FF2B5EF4-FFF2-40B4-BE49-F238E27FC236}">
                    <a16:creationId xmlns:a16="http://schemas.microsoft.com/office/drawing/2014/main" id="{B5CE64E2-80B5-9549-95A8-FB7F0DE9ED1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9" name="Circle">
                <a:extLst>
                  <a:ext uri="{FF2B5EF4-FFF2-40B4-BE49-F238E27FC236}">
                    <a16:creationId xmlns:a16="http://schemas.microsoft.com/office/drawing/2014/main" id="{E8DB12B5-B90E-DC41-BE1D-A885CC9E83A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0" name="Circle">
                <a:extLst>
                  <a:ext uri="{FF2B5EF4-FFF2-40B4-BE49-F238E27FC236}">
                    <a16:creationId xmlns:a16="http://schemas.microsoft.com/office/drawing/2014/main" id="{1F9CE042-1C72-0843-8849-ABB9C608A1F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1" name="Circle">
                <a:extLst>
                  <a:ext uri="{FF2B5EF4-FFF2-40B4-BE49-F238E27FC236}">
                    <a16:creationId xmlns:a16="http://schemas.microsoft.com/office/drawing/2014/main" id="{A7E94DD9-CB6F-CD4B-BFE0-0C34FACAFA5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6" name="this is an example">
              <a:extLst>
                <a:ext uri="{FF2B5EF4-FFF2-40B4-BE49-F238E27FC236}">
                  <a16:creationId xmlns:a16="http://schemas.microsoft.com/office/drawing/2014/main" id="{2062ECA7-2559-F44D-8C84-7EA2F1B56977}"/>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dirty="0"/>
                <a:t>this is an example</a:t>
              </a:r>
            </a:p>
          </p:txBody>
        </p:sp>
        <p:sp>
          <p:nvSpPr>
            <p:cNvPr id="7" name="Line">
              <a:extLst>
                <a:ext uri="{FF2B5EF4-FFF2-40B4-BE49-F238E27FC236}">
                  <a16:creationId xmlns:a16="http://schemas.microsoft.com/office/drawing/2014/main" id="{B3BE38EB-35BD-C846-86C7-79A53DC74DB4}"/>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2" name="Group">
            <a:extLst>
              <a:ext uri="{FF2B5EF4-FFF2-40B4-BE49-F238E27FC236}">
                <a16:creationId xmlns:a16="http://schemas.microsoft.com/office/drawing/2014/main" id="{58779750-18E2-8243-93AB-9B6A864CE73D}"/>
              </a:ext>
            </a:extLst>
          </p:cNvPr>
          <p:cNvGrpSpPr/>
          <p:nvPr/>
        </p:nvGrpSpPr>
        <p:grpSpPr>
          <a:xfrm>
            <a:off x="1524000" y="4474369"/>
            <a:ext cx="5007963" cy="626521"/>
            <a:chOff x="0" y="0"/>
            <a:chExt cx="7122435" cy="891051"/>
          </a:xfrm>
        </p:grpSpPr>
        <p:grpSp>
          <p:nvGrpSpPr>
            <p:cNvPr id="13" name="Group">
              <a:extLst>
                <a:ext uri="{FF2B5EF4-FFF2-40B4-BE49-F238E27FC236}">
                  <a16:creationId xmlns:a16="http://schemas.microsoft.com/office/drawing/2014/main" id="{798FEB71-B65A-4C45-8251-51CC8A17A20B}"/>
                </a:ext>
              </a:extLst>
            </p:cNvPr>
            <p:cNvGrpSpPr/>
            <p:nvPr/>
          </p:nvGrpSpPr>
          <p:grpSpPr>
            <a:xfrm>
              <a:off x="5697097" y="0"/>
              <a:ext cx="282338" cy="891051"/>
              <a:chOff x="0" y="0"/>
              <a:chExt cx="282336" cy="891050"/>
            </a:xfrm>
          </p:grpSpPr>
          <p:sp>
            <p:nvSpPr>
              <p:cNvPr id="31" name="Rectangle">
                <a:extLst>
                  <a:ext uri="{FF2B5EF4-FFF2-40B4-BE49-F238E27FC236}">
                    <a16:creationId xmlns:a16="http://schemas.microsoft.com/office/drawing/2014/main" id="{1ACAEEA6-2F85-DA4C-BF58-51480F69916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32" name="Circle">
                <a:extLst>
                  <a:ext uri="{FF2B5EF4-FFF2-40B4-BE49-F238E27FC236}">
                    <a16:creationId xmlns:a16="http://schemas.microsoft.com/office/drawing/2014/main" id="{4354608F-FFFC-C74C-A700-21082409A7B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3" name="Circle">
                <a:extLst>
                  <a:ext uri="{FF2B5EF4-FFF2-40B4-BE49-F238E27FC236}">
                    <a16:creationId xmlns:a16="http://schemas.microsoft.com/office/drawing/2014/main" id="{7FDCCEE5-F2C3-384E-8144-83A94664D64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4" name="Circle">
                <a:extLst>
                  <a:ext uri="{FF2B5EF4-FFF2-40B4-BE49-F238E27FC236}">
                    <a16:creationId xmlns:a16="http://schemas.microsoft.com/office/drawing/2014/main" id="{2506E037-C9B0-8740-88DE-E10A4EA26A5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4" name="this is an example">
              <a:extLst>
                <a:ext uri="{FF2B5EF4-FFF2-40B4-BE49-F238E27FC236}">
                  <a16:creationId xmlns:a16="http://schemas.microsoft.com/office/drawing/2014/main" id="{775F9504-010F-E34D-9817-257A001161DF}"/>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this is an example</a:t>
              </a:r>
            </a:p>
          </p:txBody>
        </p:sp>
        <p:sp>
          <p:nvSpPr>
            <p:cNvPr id="15" name="Line">
              <a:extLst>
                <a:ext uri="{FF2B5EF4-FFF2-40B4-BE49-F238E27FC236}">
                  <a16:creationId xmlns:a16="http://schemas.microsoft.com/office/drawing/2014/main" id="{185054B3-370A-C54B-8E3F-03393C9F2ED9}"/>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 name="Group">
              <a:extLst>
                <a:ext uri="{FF2B5EF4-FFF2-40B4-BE49-F238E27FC236}">
                  <a16:creationId xmlns:a16="http://schemas.microsoft.com/office/drawing/2014/main" id="{B164F541-1FEA-0349-A984-9439253E70F7}"/>
                </a:ext>
              </a:extLst>
            </p:cNvPr>
            <p:cNvGrpSpPr/>
            <p:nvPr/>
          </p:nvGrpSpPr>
          <p:grpSpPr>
            <a:xfrm>
              <a:off x="6078097" y="0"/>
              <a:ext cx="282338" cy="891051"/>
              <a:chOff x="0" y="0"/>
              <a:chExt cx="282336" cy="891050"/>
            </a:xfrm>
          </p:grpSpPr>
          <p:sp>
            <p:nvSpPr>
              <p:cNvPr id="27" name="Rectangle">
                <a:extLst>
                  <a:ext uri="{FF2B5EF4-FFF2-40B4-BE49-F238E27FC236}">
                    <a16:creationId xmlns:a16="http://schemas.microsoft.com/office/drawing/2014/main" id="{1049C5AA-ADA7-F14F-BE30-11B1FB5E5BE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8" name="Circle">
                <a:extLst>
                  <a:ext uri="{FF2B5EF4-FFF2-40B4-BE49-F238E27FC236}">
                    <a16:creationId xmlns:a16="http://schemas.microsoft.com/office/drawing/2014/main" id="{1CC5366B-BF6C-4640-824C-D9D714D0E14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9" name="Circle">
                <a:extLst>
                  <a:ext uri="{FF2B5EF4-FFF2-40B4-BE49-F238E27FC236}">
                    <a16:creationId xmlns:a16="http://schemas.microsoft.com/office/drawing/2014/main" id="{74BF9826-02B4-2B4C-9C67-046A4DD6C7D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0" name="Circle">
                <a:extLst>
                  <a:ext uri="{FF2B5EF4-FFF2-40B4-BE49-F238E27FC236}">
                    <a16:creationId xmlns:a16="http://schemas.microsoft.com/office/drawing/2014/main" id="{89B23F42-8374-8349-90C8-CFEB8920DCD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7" name="Group">
              <a:extLst>
                <a:ext uri="{FF2B5EF4-FFF2-40B4-BE49-F238E27FC236}">
                  <a16:creationId xmlns:a16="http://schemas.microsoft.com/office/drawing/2014/main" id="{40D9F67F-8383-FC47-A903-AD62CBCF91FC}"/>
                </a:ext>
              </a:extLst>
            </p:cNvPr>
            <p:cNvGrpSpPr/>
            <p:nvPr/>
          </p:nvGrpSpPr>
          <p:grpSpPr>
            <a:xfrm>
              <a:off x="6459097" y="0"/>
              <a:ext cx="282338" cy="891051"/>
              <a:chOff x="0" y="0"/>
              <a:chExt cx="282336" cy="891050"/>
            </a:xfrm>
          </p:grpSpPr>
          <p:sp>
            <p:nvSpPr>
              <p:cNvPr id="23" name="Rectangle">
                <a:extLst>
                  <a:ext uri="{FF2B5EF4-FFF2-40B4-BE49-F238E27FC236}">
                    <a16:creationId xmlns:a16="http://schemas.microsoft.com/office/drawing/2014/main" id="{24999FDD-FB8D-C84F-925A-1545057C748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4" name="Circle">
                <a:extLst>
                  <a:ext uri="{FF2B5EF4-FFF2-40B4-BE49-F238E27FC236}">
                    <a16:creationId xmlns:a16="http://schemas.microsoft.com/office/drawing/2014/main" id="{79B7E399-7C07-DD47-866A-007F1BC9522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5" name="Circle">
                <a:extLst>
                  <a:ext uri="{FF2B5EF4-FFF2-40B4-BE49-F238E27FC236}">
                    <a16:creationId xmlns:a16="http://schemas.microsoft.com/office/drawing/2014/main" id="{DC7D30C9-912E-0343-8D16-7ADF1AFF4D2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6" name="Circle">
                <a:extLst>
                  <a:ext uri="{FF2B5EF4-FFF2-40B4-BE49-F238E27FC236}">
                    <a16:creationId xmlns:a16="http://schemas.microsoft.com/office/drawing/2014/main" id="{DCF1171A-DC5B-9F48-AB8C-525CE8CEEFA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8" name="Group">
              <a:extLst>
                <a:ext uri="{FF2B5EF4-FFF2-40B4-BE49-F238E27FC236}">
                  <a16:creationId xmlns:a16="http://schemas.microsoft.com/office/drawing/2014/main" id="{D5B21E69-C234-A040-BA13-AC28F7799262}"/>
                </a:ext>
              </a:extLst>
            </p:cNvPr>
            <p:cNvGrpSpPr/>
            <p:nvPr/>
          </p:nvGrpSpPr>
          <p:grpSpPr>
            <a:xfrm>
              <a:off x="6840097" y="0"/>
              <a:ext cx="282338" cy="891051"/>
              <a:chOff x="0" y="0"/>
              <a:chExt cx="282336" cy="891050"/>
            </a:xfrm>
          </p:grpSpPr>
          <p:sp>
            <p:nvSpPr>
              <p:cNvPr id="19" name="Rectangle">
                <a:extLst>
                  <a:ext uri="{FF2B5EF4-FFF2-40B4-BE49-F238E27FC236}">
                    <a16:creationId xmlns:a16="http://schemas.microsoft.com/office/drawing/2014/main" id="{3B48D8F8-504A-CE41-BE9C-CA957615209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0" name="Circle">
                <a:extLst>
                  <a:ext uri="{FF2B5EF4-FFF2-40B4-BE49-F238E27FC236}">
                    <a16:creationId xmlns:a16="http://schemas.microsoft.com/office/drawing/2014/main" id="{BF197EB9-D099-5845-8D08-0C1945E372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1" name="Circle">
                <a:extLst>
                  <a:ext uri="{FF2B5EF4-FFF2-40B4-BE49-F238E27FC236}">
                    <a16:creationId xmlns:a16="http://schemas.microsoft.com/office/drawing/2014/main" id="{AECDADED-4DCB-6545-8E16-D7B4427E59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2" name="Circle">
                <a:extLst>
                  <a:ext uri="{FF2B5EF4-FFF2-40B4-BE49-F238E27FC236}">
                    <a16:creationId xmlns:a16="http://schemas.microsoft.com/office/drawing/2014/main" id="{8A183790-1659-2A44-86DF-B59F185476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Tree>
    <p:extLst>
      <p:ext uri="{BB962C8B-B14F-4D97-AF65-F5344CB8AC3E}">
        <p14:creationId xmlns:p14="http://schemas.microsoft.com/office/powerpoint/2010/main" val="179593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12"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BF1F-480F-8E4E-805E-1893C6907912}"/>
              </a:ext>
            </a:extLst>
          </p:cNvPr>
          <p:cNvSpPr>
            <a:spLocks noGrp="1"/>
          </p:cNvSpPr>
          <p:nvPr>
            <p:ph type="title"/>
          </p:nvPr>
        </p:nvSpPr>
        <p:spPr/>
        <p:txBody>
          <a:bodyPr/>
          <a:lstStyle/>
          <a:p>
            <a:r>
              <a:rPr lang="en-US" dirty="0"/>
              <a:t>Basic Idea</a:t>
            </a:r>
          </a:p>
        </p:txBody>
      </p:sp>
      <p:sp>
        <p:nvSpPr>
          <p:cNvPr id="3" name="Text Placeholder 2">
            <a:extLst>
              <a:ext uri="{FF2B5EF4-FFF2-40B4-BE49-F238E27FC236}">
                <a16:creationId xmlns:a16="http://schemas.microsoft.com/office/drawing/2014/main" id="{D6886B7E-182F-1C48-AFE7-E04F2810FD9A}"/>
              </a:ext>
            </a:extLst>
          </p:cNvPr>
          <p:cNvSpPr>
            <a:spLocks noGrp="1"/>
          </p:cNvSpPr>
          <p:nvPr>
            <p:ph type="body" idx="1"/>
          </p:nvPr>
        </p:nvSpPr>
        <p:spPr/>
        <p:txBody>
          <a:bodyPr/>
          <a:lstStyle/>
          <a:p>
            <a:r>
              <a:rPr lang="en-US" dirty="0"/>
              <a:t>Encode each word in the sentence into a vector</a:t>
            </a:r>
          </a:p>
          <a:p>
            <a:r>
              <a:rPr lang="en-US" dirty="0"/>
              <a:t>When decoding, perform a linear combination of these vectors, weighted by “attention weights”</a:t>
            </a:r>
          </a:p>
          <a:p>
            <a:r>
              <a:rPr lang="en-US" dirty="0"/>
              <a:t>Use this combination in picking the next word</a:t>
            </a:r>
          </a:p>
          <a:p>
            <a:endParaRPr lang="en-US" dirty="0"/>
          </a:p>
        </p:txBody>
      </p:sp>
      <p:sp>
        <p:nvSpPr>
          <p:cNvPr id="4" name="TextBox 3">
            <a:extLst>
              <a:ext uri="{FF2B5EF4-FFF2-40B4-BE49-F238E27FC236}">
                <a16:creationId xmlns:a16="http://schemas.microsoft.com/office/drawing/2014/main" id="{1EB7E047-B39B-BF4D-A76E-727E575B9115}"/>
              </a:ext>
            </a:extLst>
          </p:cNvPr>
          <p:cNvSpPr txBox="1"/>
          <p:nvPr/>
        </p:nvSpPr>
        <p:spPr>
          <a:xfrm>
            <a:off x="2368042" y="6096000"/>
            <a:ext cx="6775958" cy="646331"/>
          </a:xfrm>
          <a:prstGeom prst="rect">
            <a:avLst/>
          </a:prstGeom>
          <a:noFill/>
        </p:spPr>
        <p:txBody>
          <a:bodyPr wrap="none" rtlCol="0">
            <a:spAutoFit/>
          </a:bodyPr>
          <a:lstStyle/>
          <a:p>
            <a:r>
              <a:rPr lang="en-US" b="1" dirty="0"/>
              <a:t>Neural Machine Translation by Jointly Learning to Align and Translate</a:t>
            </a:r>
          </a:p>
          <a:p>
            <a:r>
              <a:rPr lang="en-US" dirty="0"/>
              <a:t>by </a:t>
            </a:r>
            <a:r>
              <a:rPr lang="en-US" dirty="0" err="1"/>
              <a:t>Dzmitry</a:t>
            </a:r>
            <a:r>
              <a:rPr lang="en-US" dirty="0"/>
              <a:t> </a:t>
            </a:r>
            <a:r>
              <a:rPr lang="en-US" dirty="0" err="1"/>
              <a:t>Bahdanau</a:t>
            </a:r>
            <a:r>
              <a:rPr lang="en-US" dirty="0"/>
              <a:t>, </a:t>
            </a:r>
            <a:r>
              <a:rPr lang="en-US" dirty="0" err="1"/>
              <a:t>Kyunghyun</a:t>
            </a:r>
            <a:r>
              <a:rPr lang="en-US" dirty="0"/>
              <a:t> Cho, </a:t>
            </a:r>
            <a:r>
              <a:rPr lang="en-US" dirty="0" err="1"/>
              <a:t>Yoshua</a:t>
            </a:r>
            <a:r>
              <a:rPr lang="en-US" dirty="0"/>
              <a:t> </a:t>
            </a:r>
            <a:r>
              <a:rPr lang="en-US" dirty="0" err="1"/>
              <a:t>Bengio</a:t>
            </a:r>
            <a:r>
              <a:rPr lang="en-US" dirty="0"/>
              <a:t>, 2015</a:t>
            </a:r>
          </a:p>
        </p:txBody>
      </p:sp>
    </p:spTree>
    <p:extLst>
      <p:ext uri="{BB962C8B-B14F-4D97-AF65-F5344CB8AC3E}">
        <p14:creationId xmlns:p14="http://schemas.microsoft.com/office/powerpoint/2010/main" val="159439141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4B92-7E13-DD41-9B2D-AE07426C036B}"/>
              </a:ext>
            </a:extLst>
          </p:cNvPr>
          <p:cNvSpPr>
            <a:spLocks noGrp="1"/>
          </p:cNvSpPr>
          <p:nvPr>
            <p:ph type="title"/>
          </p:nvPr>
        </p:nvSpPr>
        <p:spPr/>
        <p:txBody>
          <a:bodyPr/>
          <a:lstStyle/>
          <a:p>
            <a:r>
              <a:rPr lang="en-US" dirty="0"/>
              <a:t>Encoder Bi-RNNs</a:t>
            </a:r>
          </a:p>
        </p:txBody>
      </p:sp>
      <p:sp>
        <p:nvSpPr>
          <p:cNvPr id="3" name="Text Placeholder 2">
            <a:extLst>
              <a:ext uri="{FF2B5EF4-FFF2-40B4-BE49-F238E27FC236}">
                <a16:creationId xmlns:a16="http://schemas.microsoft.com/office/drawing/2014/main" id="{9DBD74E3-8680-1C4C-BE1C-72570D706B70}"/>
              </a:ext>
            </a:extLst>
          </p:cNvPr>
          <p:cNvSpPr>
            <a:spLocks noGrp="1"/>
          </p:cNvSpPr>
          <p:nvPr>
            <p:ph type="body" idx="1"/>
          </p:nvPr>
        </p:nvSpPr>
        <p:spPr/>
        <p:txBody>
          <a:bodyPr/>
          <a:lstStyle/>
          <a:p>
            <a:r>
              <a:rPr lang="en-US" dirty="0"/>
              <a:t>A simple extension, run the RNN in both directions</a:t>
            </a:r>
          </a:p>
          <a:p>
            <a:endParaRPr lang="en-US" dirty="0"/>
          </a:p>
        </p:txBody>
      </p:sp>
      <p:grpSp>
        <p:nvGrpSpPr>
          <p:cNvPr id="4" name="Group 3">
            <a:extLst>
              <a:ext uri="{FF2B5EF4-FFF2-40B4-BE49-F238E27FC236}">
                <a16:creationId xmlns:a16="http://schemas.microsoft.com/office/drawing/2014/main" id="{654EE769-FA16-CE47-820B-86DBBE9240BC}"/>
              </a:ext>
            </a:extLst>
          </p:cNvPr>
          <p:cNvGrpSpPr/>
          <p:nvPr/>
        </p:nvGrpSpPr>
        <p:grpSpPr>
          <a:xfrm>
            <a:off x="488856" y="2039351"/>
            <a:ext cx="7878050" cy="3504015"/>
            <a:chOff x="695262" y="2900411"/>
            <a:chExt cx="11204338" cy="4983488"/>
          </a:xfrm>
        </p:grpSpPr>
        <p:sp>
          <p:nvSpPr>
            <p:cNvPr id="5" name="I">
              <a:extLst>
                <a:ext uri="{FF2B5EF4-FFF2-40B4-BE49-F238E27FC236}">
                  <a16:creationId xmlns:a16="http://schemas.microsoft.com/office/drawing/2014/main" id="{59120F35-E54B-7E45-86C0-C3F44105211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 name="hate">
              <a:extLst>
                <a:ext uri="{FF2B5EF4-FFF2-40B4-BE49-F238E27FC236}">
                  <a16:creationId xmlns:a16="http://schemas.microsoft.com/office/drawing/2014/main" id="{AE361F2C-A24D-044C-BE18-4779D5B30645}"/>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7" name="this">
              <a:extLst>
                <a:ext uri="{FF2B5EF4-FFF2-40B4-BE49-F238E27FC236}">
                  <a16:creationId xmlns:a16="http://schemas.microsoft.com/office/drawing/2014/main" id="{86FAD7E9-993F-A142-8310-BE7D1E134CF7}"/>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9D12EF62-7A30-7D41-B17C-C02745D77B50}"/>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CA78630B-1BBB-7F4E-97F2-E6F2E11E7603}"/>
                </a:ext>
              </a:extLst>
            </p:cNvPr>
            <p:cNvGrpSpPr/>
            <p:nvPr/>
          </p:nvGrpSpPr>
          <p:grpSpPr>
            <a:xfrm>
              <a:off x="2879662" y="3461307"/>
              <a:ext cx="7013338" cy="1697526"/>
              <a:chOff x="0" y="0"/>
              <a:chExt cx="7013336" cy="1697524"/>
            </a:xfrm>
          </p:grpSpPr>
          <p:grpSp>
            <p:nvGrpSpPr>
              <p:cNvPr id="108" name="Group">
                <a:extLst>
                  <a:ext uri="{FF2B5EF4-FFF2-40B4-BE49-F238E27FC236}">
                    <a16:creationId xmlns:a16="http://schemas.microsoft.com/office/drawing/2014/main" id="{A341EF27-C5B6-4048-9AC2-FE0C41D77A38}"/>
                  </a:ext>
                </a:extLst>
              </p:cNvPr>
              <p:cNvGrpSpPr/>
              <p:nvPr/>
            </p:nvGrpSpPr>
            <p:grpSpPr>
              <a:xfrm>
                <a:off x="6731000" y="526492"/>
                <a:ext cx="282337" cy="1171033"/>
                <a:chOff x="0" y="0"/>
                <a:chExt cx="282336" cy="1171032"/>
              </a:xfrm>
            </p:grpSpPr>
            <p:sp>
              <p:nvSpPr>
                <p:cNvPr id="131" name="Rectangle">
                  <a:extLst>
                    <a:ext uri="{FF2B5EF4-FFF2-40B4-BE49-F238E27FC236}">
                      <a16:creationId xmlns:a16="http://schemas.microsoft.com/office/drawing/2014/main" id="{F2825F63-106D-1F4D-8EBE-816CCCBE6E8F}"/>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2" name="Circle">
                  <a:extLst>
                    <a:ext uri="{FF2B5EF4-FFF2-40B4-BE49-F238E27FC236}">
                      <a16:creationId xmlns:a16="http://schemas.microsoft.com/office/drawing/2014/main" id="{157DD15E-CD33-0240-BE1B-91DA844C23E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3" name="Circle">
                  <a:extLst>
                    <a:ext uri="{FF2B5EF4-FFF2-40B4-BE49-F238E27FC236}">
                      <a16:creationId xmlns:a16="http://schemas.microsoft.com/office/drawing/2014/main" id="{B9E40836-AE40-814D-BD39-028728A92A9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1DECDB08-DB56-ED4E-BE68-4C4B18127B4E}"/>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22BBA33C-0D63-1640-A4D2-4B03DE7774A4}"/>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09" name="Group">
                <a:extLst>
                  <a:ext uri="{FF2B5EF4-FFF2-40B4-BE49-F238E27FC236}">
                    <a16:creationId xmlns:a16="http://schemas.microsoft.com/office/drawing/2014/main" id="{8B450CF6-7425-F745-BD1E-6E47E039AF5B}"/>
                  </a:ext>
                </a:extLst>
              </p:cNvPr>
              <p:cNvGrpSpPr/>
              <p:nvPr/>
            </p:nvGrpSpPr>
            <p:grpSpPr>
              <a:xfrm>
                <a:off x="4445000" y="526492"/>
                <a:ext cx="282337" cy="1171033"/>
                <a:chOff x="0" y="0"/>
                <a:chExt cx="282336" cy="1171032"/>
              </a:xfrm>
            </p:grpSpPr>
            <p:sp>
              <p:nvSpPr>
                <p:cNvPr id="126" name="Rectangle">
                  <a:extLst>
                    <a:ext uri="{FF2B5EF4-FFF2-40B4-BE49-F238E27FC236}">
                      <a16:creationId xmlns:a16="http://schemas.microsoft.com/office/drawing/2014/main" id="{6D5F256F-1ABC-9746-A0CA-5545A5F3422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7" name="Circle">
                  <a:extLst>
                    <a:ext uri="{FF2B5EF4-FFF2-40B4-BE49-F238E27FC236}">
                      <a16:creationId xmlns:a16="http://schemas.microsoft.com/office/drawing/2014/main" id="{40B67710-C2A3-E64D-AC5F-32D3A54ECC4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8" name="Circle">
                  <a:extLst>
                    <a:ext uri="{FF2B5EF4-FFF2-40B4-BE49-F238E27FC236}">
                      <a16:creationId xmlns:a16="http://schemas.microsoft.com/office/drawing/2014/main" id="{5D2CCD83-93E8-C046-A1FC-6E1A0CC01A6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9" name="Circle">
                  <a:extLst>
                    <a:ext uri="{FF2B5EF4-FFF2-40B4-BE49-F238E27FC236}">
                      <a16:creationId xmlns:a16="http://schemas.microsoft.com/office/drawing/2014/main" id="{643ECA80-CAEF-CC49-AA94-37E73C2F0E0C}"/>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0" name="Circle">
                  <a:extLst>
                    <a:ext uri="{FF2B5EF4-FFF2-40B4-BE49-F238E27FC236}">
                      <a16:creationId xmlns:a16="http://schemas.microsoft.com/office/drawing/2014/main" id="{A1F28463-EC6C-A04E-A3D9-2C8682CBCB41}"/>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0" name="Group">
                <a:extLst>
                  <a:ext uri="{FF2B5EF4-FFF2-40B4-BE49-F238E27FC236}">
                    <a16:creationId xmlns:a16="http://schemas.microsoft.com/office/drawing/2014/main" id="{18EF99C8-4CE4-0C47-BD30-B7508EAC27BC}"/>
                  </a:ext>
                </a:extLst>
              </p:cNvPr>
              <p:cNvGrpSpPr/>
              <p:nvPr/>
            </p:nvGrpSpPr>
            <p:grpSpPr>
              <a:xfrm>
                <a:off x="2159000" y="526492"/>
                <a:ext cx="282337" cy="1171033"/>
                <a:chOff x="0" y="0"/>
                <a:chExt cx="282336" cy="1171032"/>
              </a:xfrm>
            </p:grpSpPr>
            <p:sp>
              <p:nvSpPr>
                <p:cNvPr id="121" name="Rectangle">
                  <a:extLst>
                    <a:ext uri="{FF2B5EF4-FFF2-40B4-BE49-F238E27FC236}">
                      <a16:creationId xmlns:a16="http://schemas.microsoft.com/office/drawing/2014/main" id="{37A80EA1-955A-6445-8A56-28BE14458EA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2" name="Circle">
                  <a:extLst>
                    <a:ext uri="{FF2B5EF4-FFF2-40B4-BE49-F238E27FC236}">
                      <a16:creationId xmlns:a16="http://schemas.microsoft.com/office/drawing/2014/main" id="{DB0CA231-B7D5-E942-9F9D-94A665B9AE8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C30547F7-3B52-7E44-96F4-CF59043064C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4" name="Circle">
                  <a:extLst>
                    <a:ext uri="{FF2B5EF4-FFF2-40B4-BE49-F238E27FC236}">
                      <a16:creationId xmlns:a16="http://schemas.microsoft.com/office/drawing/2014/main" id="{DE6A8117-18F2-9742-9E25-091D36C7CEE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5" name="Circle">
                  <a:extLst>
                    <a:ext uri="{FF2B5EF4-FFF2-40B4-BE49-F238E27FC236}">
                      <a16:creationId xmlns:a16="http://schemas.microsoft.com/office/drawing/2014/main" id="{7FBC5C68-EC86-F543-92FC-87A267D13AC0}"/>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1" name="Group">
                <a:extLst>
                  <a:ext uri="{FF2B5EF4-FFF2-40B4-BE49-F238E27FC236}">
                    <a16:creationId xmlns:a16="http://schemas.microsoft.com/office/drawing/2014/main" id="{9192DD01-042C-244D-B34E-0A8F1CE36437}"/>
                  </a:ext>
                </a:extLst>
              </p:cNvPr>
              <p:cNvGrpSpPr/>
              <p:nvPr/>
            </p:nvGrpSpPr>
            <p:grpSpPr>
              <a:xfrm>
                <a:off x="0" y="526492"/>
                <a:ext cx="282337" cy="1171033"/>
                <a:chOff x="0" y="0"/>
                <a:chExt cx="282336" cy="1171032"/>
              </a:xfrm>
            </p:grpSpPr>
            <p:sp>
              <p:nvSpPr>
                <p:cNvPr id="116" name="Rectangle">
                  <a:extLst>
                    <a:ext uri="{FF2B5EF4-FFF2-40B4-BE49-F238E27FC236}">
                      <a16:creationId xmlns:a16="http://schemas.microsoft.com/office/drawing/2014/main" id="{73AB4570-2304-C741-8C85-3A9A6978A4B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9BBC2755-DD89-114B-BCBE-38E5CE3304B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5E02F701-4061-064C-8CFE-D5B8116F579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D166DF70-BF7C-C64E-8539-0C24C0DA57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0" name="Circle">
                  <a:extLst>
                    <a:ext uri="{FF2B5EF4-FFF2-40B4-BE49-F238E27FC236}">
                      <a16:creationId xmlns:a16="http://schemas.microsoft.com/office/drawing/2014/main" id="{9CB9EA71-C763-284C-B40F-064AA717212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12" name="Line">
                <a:extLst>
                  <a:ext uri="{FF2B5EF4-FFF2-40B4-BE49-F238E27FC236}">
                    <a16:creationId xmlns:a16="http://schemas.microsoft.com/office/drawing/2014/main" id="{1678F011-67BC-F44D-BB47-2DF222AD97E2}"/>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6F891934-4696-2D4A-8354-66E32C739D1E}"/>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Line">
                <a:extLst>
                  <a:ext uri="{FF2B5EF4-FFF2-40B4-BE49-F238E27FC236}">
                    <a16:creationId xmlns:a16="http://schemas.microsoft.com/office/drawing/2014/main" id="{FDB22557-F51A-A242-B867-D4D772E35BEA}"/>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5" name="Line">
                <a:extLst>
                  <a:ext uri="{FF2B5EF4-FFF2-40B4-BE49-F238E27FC236}">
                    <a16:creationId xmlns:a16="http://schemas.microsoft.com/office/drawing/2014/main" id="{529B7366-5E30-124E-B0B6-E0A28F91B990}"/>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1A0542D6-B53C-3C48-BFA1-A382F6F76DE5}"/>
                </a:ext>
              </a:extLst>
            </p:cNvPr>
            <p:cNvGrpSpPr/>
            <p:nvPr/>
          </p:nvGrpSpPr>
          <p:grpSpPr>
            <a:xfrm>
              <a:off x="695262" y="5384800"/>
              <a:ext cx="282338" cy="891051"/>
              <a:chOff x="0" y="0"/>
              <a:chExt cx="282336" cy="891050"/>
            </a:xfrm>
          </p:grpSpPr>
          <p:sp>
            <p:nvSpPr>
              <p:cNvPr id="104" name="Rectangle">
                <a:extLst>
                  <a:ext uri="{FF2B5EF4-FFF2-40B4-BE49-F238E27FC236}">
                    <a16:creationId xmlns:a16="http://schemas.microsoft.com/office/drawing/2014/main" id="{C6B74219-5EE1-0947-82B1-10EB43EBF13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5" name="Circle">
                <a:extLst>
                  <a:ext uri="{FF2B5EF4-FFF2-40B4-BE49-F238E27FC236}">
                    <a16:creationId xmlns:a16="http://schemas.microsoft.com/office/drawing/2014/main" id="{564755B7-FDA1-1A47-92D4-F36A40BA2B3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6" name="Circle">
                <a:extLst>
                  <a:ext uri="{FF2B5EF4-FFF2-40B4-BE49-F238E27FC236}">
                    <a16:creationId xmlns:a16="http://schemas.microsoft.com/office/drawing/2014/main" id="{9EC5757B-2B29-BC48-8BEB-37CE1D922C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7" name="Circle">
                <a:extLst>
                  <a:ext uri="{FF2B5EF4-FFF2-40B4-BE49-F238E27FC236}">
                    <a16:creationId xmlns:a16="http://schemas.microsoft.com/office/drawing/2014/main" id="{36036D1B-A600-5A4E-884B-CF46D98DF45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BCA217C9-47DD-3F41-A4A8-9AC3B83E4D77}"/>
                </a:ext>
              </a:extLst>
            </p:cNvPr>
            <p:cNvGrpSpPr/>
            <p:nvPr/>
          </p:nvGrpSpPr>
          <p:grpSpPr>
            <a:xfrm>
              <a:off x="1016741" y="5195079"/>
              <a:ext cx="2246860" cy="1080772"/>
              <a:chOff x="0" y="0"/>
              <a:chExt cx="2246858" cy="1080770"/>
            </a:xfrm>
          </p:grpSpPr>
          <p:sp>
            <p:nvSpPr>
              <p:cNvPr id="96" name="Line">
                <a:extLst>
                  <a:ext uri="{FF2B5EF4-FFF2-40B4-BE49-F238E27FC236}">
                    <a16:creationId xmlns:a16="http://schemas.microsoft.com/office/drawing/2014/main" id="{41E4DDF5-0E0F-0B4D-B20B-5890ACE11FEF}"/>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2D041C5C-B300-F84A-958A-2692EE37088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DEB8F81B-FA05-EE4E-8300-DE08E8A260FA}"/>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62C1F732-C23D-5440-A731-81F68C234DDF}"/>
                  </a:ext>
                </a:extLst>
              </p:cNvPr>
              <p:cNvGrpSpPr/>
              <p:nvPr/>
            </p:nvGrpSpPr>
            <p:grpSpPr>
              <a:xfrm>
                <a:off x="1964521" y="189720"/>
                <a:ext cx="282338" cy="891051"/>
                <a:chOff x="0" y="0"/>
                <a:chExt cx="282336" cy="891050"/>
              </a:xfrm>
            </p:grpSpPr>
            <p:sp>
              <p:nvSpPr>
                <p:cNvPr id="100" name="Rectangle">
                  <a:extLst>
                    <a:ext uri="{FF2B5EF4-FFF2-40B4-BE49-F238E27FC236}">
                      <a16:creationId xmlns:a16="http://schemas.microsoft.com/office/drawing/2014/main" id="{1EA74A25-4A97-3D46-8BD8-1994FAF36C5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B6CCE197-97F7-1949-8E11-75C54434EDC4}"/>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482F3E20-463F-694B-B91A-B9ECECCBC7E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CA777D75-7B87-FA48-97F2-F9E27EFBBDF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7917309B-CDFD-D94A-8B6C-E73DBCF78A61}"/>
                </a:ext>
              </a:extLst>
            </p:cNvPr>
            <p:cNvGrpSpPr/>
            <p:nvPr/>
          </p:nvGrpSpPr>
          <p:grpSpPr>
            <a:xfrm>
              <a:off x="3226541" y="5194109"/>
              <a:ext cx="2246860" cy="1081741"/>
              <a:chOff x="0" y="0"/>
              <a:chExt cx="2246858" cy="1081740"/>
            </a:xfrm>
          </p:grpSpPr>
          <p:sp>
            <p:nvSpPr>
              <p:cNvPr id="88" name="Line">
                <a:extLst>
                  <a:ext uri="{FF2B5EF4-FFF2-40B4-BE49-F238E27FC236}">
                    <a16:creationId xmlns:a16="http://schemas.microsoft.com/office/drawing/2014/main" id="{3DD72396-A030-2E41-A008-C2C3086E672D}"/>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1BA6F2E6-AA89-2346-B34D-6D6521EFEBE3}"/>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C7BDC17E-3FDF-9941-A821-D3C3DD58E79C}"/>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9FD39200-8E4E-6449-A38E-9BE2ED29968A}"/>
                  </a:ext>
                </a:extLst>
              </p:cNvPr>
              <p:cNvGrpSpPr/>
              <p:nvPr/>
            </p:nvGrpSpPr>
            <p:grpSpPr>
              <a:xfrm>
                <a:off x="1964521" y="190690"/>
                <a:ext cx="282338" cy="891051"/>
                <a:chOff x="0" y="0"/>
                <a:chExt cx="282336" cy="891050"/>
              </a:xfrm>
            </p:grpSpPr>
            <p:sp>
              <p:nvSpPr>
                <p:cNvPr id="92" name="Rectangle">
                  <a:extLst>
                    <a:ext uri="{FF2B5EF4-FFF2-40B4-BE49-F238E27FC236}">
                      <a16:creationId xmlns:a16="http://schemas.microsoft.com/office/drawing/2014/main" id="{2969C75B-B63D-634D-9CEA-CBD9F1B302F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36D2D544-5DCF-5041-A151-C829A0C1C6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A79434D6-17B1-9549-83D6-70073E0EF98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61FAFD46-ABAC-7743-A678-A0D43EB0FBB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42D506CF-E3E9-EF45-9C09-3B4F92D93AA0}"/>
                </a:ext>
              </a:extLst>
            </p:cNvPr>
            <p:cNvGrpSpPr/>
            <p:nvPr/>
          </p:nvGrpSpPr>
          <p:grpSpPr>
            <a:xfrm>
              <a:off x="5512541" y="5196104"/>
              <a:ext cx="2246860" cy="1079746"/>
              <a:chOff x="0" y="0"/>
              <a:chExt cx="2246858" cy="1079745"/>
            </a:xfrm>
          </p:grpSpPr>
          <p:sp>
            <p:nvSpPr>
              <p:cNvPr id="80" name="Line">
                <a:extLst>
                  <a:ext uri="{FF2B5EF4-FFF2-40B4-BE49-F238E27FC236}">
                    <a16:creationId xmlns:a16="http://schemas.microsoft.com/office/drawing/2014/main" id="{47AC65E7-F9FB-EE4C-91F1-7653B877016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D30C443F-A325-254C-AC50-4D93AF56AF04}"/>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5DBA0A15-68F0-E147-B726-7BBB5C309CB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F61D807E-581E-0E42-90C4-FD332292DCB4}"/>
                  </a:ext>
                </a:extLst>
              </p:cNvPr>
              <p:cNvGrpSpPr/>
              <p:nvPr/>
            </p:nvGrpSpPr>
            <p:grpSpPr>
              <a:xfrm>
                <a:off x="1964521" y="188695"/>
                <a:ext cx="282338" cy="891051"/>
                <a:chOff x="0" y="0"/>
                <a:chExt cx="282336" cy="891050"/>
              </a:xfrm>
            </p:grpSpPr>
            <p:sp>
              <p:nvSpPr>
                <p:cNvPr id="84" name="Rectangle">
                  <a:extLst>
                    <a:ext uri="{FF2B5EF4-FFF2-40B4-BE49-F238E27FC236}">
                      <a16:creationId xmlns:a16="http://schemas.microsoft.com/office/drawing/2014/main" id="{5333890F-A954-4147-B756-C8E5646FD93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6544142F-EBC0-DA48-87F0-D33F95137D8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74022808-5098-D647-9F38-3492DAB782E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FE92B9E0-0EF8-1B45-8CE6-D6D746885CC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22A03BC7-ADDB-2448-9295-EE239AA80DF6}"/>
                </a:ext>
              </a:extLst>
            </p:cNvPr>
            <p:cNvGrpSpPr/>
            <p:nvPr/>
          </p:nvGrpSpPr>
          <p:grpSpPr>
            <a:xfrm>
              <a:off x="7785841" y="5196219"/>
              <a:ext cx="2246860" cy="1079631"/>
              <a:chOff x="0" y="0"/>
              <a:chExt cx="2246858" cy="1079630"/>
            </a:xfrm>
          </p:grpSpPr>
          <p:sp>
            <p:nvSpPr>
              <p:cNvPr id="72" name="Line">
                <a:extLst>
                  <a:ext uri="{FF2B5EF4-FFF2-40B4-BE49-F238E27FC236}">
                    <a16:creationId xmlns:a16="http://schemas.microsoft.com/office/drawing/2014/main" id="{2A722F56-7B3B-B748-8DA4-4AFD48C9B44E}"/>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3" name="Line">
                <a:extLst>
                  <a:ext uri="{FF2B5EF4-FFF2-40B4-BE49-F238E27FC236}">
                    <a16:creationId xmlns:a16="http://schemas.microsoft.com/office/drawing/2014/main" id="{3CF22DF4-AB3C-CB42-AAF2-AA54168FD3B1}"/>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4" name="RNN">
                <a:extLst>
                  <a:ext uri="{FF2B5EF4-FFF2-40B4-BE49-F238E27FC236}">
                    <a16:creationId xmlns:a16="http://schemas.microsoft.com/office/drawing/2014/main" id="{1C7FA8DF-ECDD-044F-9F73-AD24C3CC1A9D}"/>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75" name="Group">
                <a:extLst>
                  <a:ext uri="{FF2B5EF4-FFF2-40B4-BE49-F238E27FC236}">
                    <a16:creationId xmlns:a16="http://schemas.microsoft.com/office/drawing/2014/main" id="{7A7F75A0-35F1-A14E-B403-C7B23F78BB9E}"/>
                  </a:ext>
                </a:extLst>
              </p:cNvPr>
              <p:cNvGrpSpPr/>
              <p:nvPr/>
            </p:nvGrpSpPr>
            <p:grpSpPr>
              <a:xfrm>
                <a:off x="1964521" y="188580"/>
                <a:ext cx="282338" cy="891051"/>
                <a:chOff x="0" y="0"/>
                <a:chExt cx="282336" cy="891050"/>
              </a:xfrm>
            </p:grpSpPr>
            <p:sp>
              <p:nvSpPr>
                <p:cNvPr id="76" name="Rectangle">
                  <a:extLst>
                    <a:ext uri="{FF2B5EF4-FFF2-40B4-BE49-F238E27FC236}">
                      <a16:creationId xmlns:a16="http://schemas.microsoft.com/office/drawing/2014/main" id="{2DB9C19D-6100-E840-A299-7ED0BACED19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CEAF6B94-A366-AC47-8003-BDD9DBE980E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DA7EE03D-9DC8-B24C-B7BB-04F1756F355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AB7F7C38-2D14-B14B-B6ED-0FC36CF1826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753BD0D7-DE4D-F442-82BB-3DCAA345A5AE}"/>
                </a:ext>
              </a:extLst>
            </p:cNvPr>
            <p:cNvGrpSpPr/>
            <p:nvPr/>
          </p:nvGrpSpPr>
          <p:grpSpPr>
            <a:xfrm>
              <a:off x="2562163" y="4530073"/>
              <a:ext cx="2296129" cy="2520478"/>
              <a:chOff x="0" y="0"/>
              <a:chExt cx="2296128" cy="2520476"/>
            </a:xfrm>
          </p:grpSpPr>
          <p:sp>
            <p:nvSpPr>
              <p:cNvPr id="64" name="Line">
                <a:extLst>
                  <a:ext uri="{FF2B5EF4-FFF2-40B4-BE49-F238E27FC236}">
                    <a16:creationId xmlns:a16="http://schemas.microsoft.com/office/drawing/2014/main" id="{EFF43D24-2199-0240-8CD3-CA57F4B057F1}"/>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5" name="Line">
                <a:extLst>
                  <a:ext uri="{FF2B5EF4-FFF2-40B4-BE49-F238E27FC236}">
                    <a16:creationId xmlns:a16="http://schemas.microsoft.com/office/drawing/2014/main" id="{0E592E80-80F9-A84C-BE0F-5550394B9C7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6" name="RNN">
                <a:extLst>
                  <a:ext uri="{FF2B5EF4-FFF2-40B4-BE49-F238E27FC236}">
                    <a16:creationId xmlns:a16="http://schemas.microsoft.com/office/drawing/2014/main" id="{5BC0241F-C1E6-4B42-B950-ECCC726B5C11}"/>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7" name="Group">
                <a:extLst>
                  <a:ext uri="{FF2B5EF4-FFF2-40B4-BE49-F238E27FC236}">
                    <a16:creationId xmlns:a16="http://schemas.microsoft.com/office/drawing/2014/main" id="{B22BC043-BB87-7C41-B796-09945D2C3A9E}"/>
                  </a:ext>
                </a:extLst>
              </p:cNvPr>
              <p:cNvGrpSpPr/>
              <p:nvPr/>
            </p:nvGrpSpPr>
            <p:grpSpPr>
              <a:xfrm>
                <a:off x="0" y="1629426"/>
                <a:ext cx="282337" cy="891051"/>
                <a:chOff x="0" y="0"/>
                <a:chExt cx="282336" cy="891050"/>
              </a:xfrm>
            </p:grpSpPr>
            <p:sp>
              <p:nvSpPr>
                <p:cNvPr id="68" name="Rectangle">
                  <a:extLst>
                    <a:ext uri="{FF2B5EF4-FFF2-40B4-BE49-F238E27FC236}">
                      <a16:creationId xmlns:a16="http://schemas.microsoft.com/office/drawing/2014/main" id="{545787C8-2517-4344-BAEA-0696C69B854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91BEF72-32A2-9C4A-B326-6C60C1D5C55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33A6830E-6FF4-444D-91A5-8DFB8623AB0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FCEC938E-8A09-FF41-97C8-7B85C8A744F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9E76DCCB-C3E0-A242-9CA7-2FCBB3139A47}"/>
                </a:ext>
              </a:extLst>
            </p:cNvPr>
            <p:cNvGrpSpPr/>
            <p:nvPr/>
          </p:nvGrpSpPr>
          <p:grpSpPr>
            <a:xfrm>
              <a:off x="4848163" y="4460447"/>
              <a:ext cx="2181829" cy="2590104"/>
              <a:chOff x="0" y="0"/>
              <a:chExt cx="2181828" cy="2590102"/>
            </a:xfrm>
          </p:grpSpPr>
          <p:sp>
            <p:nvSpPr>
              <p:cNvPr id="56" name="Line">
                <a:extLst>
                  <a:ext uri="{FF2B5EF4-FFF2-40B4-BE49-F238E27FC236}">
                    <a16:creationId xmlns:a16="http://schemas.microsoft.com/office/drawing/2014/main" id="{CB759D2B-144F-094D-BA64-2C0BC193BA02}"/>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16B6112F-FE8E-FA4F-BA7E-C3337CF4C20A}"/>
                  </a:ext>
                </a:extLst>
              </p:cNvPr>
              <p:cNvGrpSpPr/>
              <p:nvPr/>
            </p:nvGrpSpPr>
            <p:grpSpPr>
              <a:xfrm>
                <a:off x="0" y="1699052"/>
                <a:ext cx="282337" cy="891051"/>
                <a:chOff x="0" y="0"/>
                <a:chExt cx="282336" cy="891050"/>
              </a:xfrm>
            </p:grpSpPr>
            <p:sp>
              <p:nvSpPr>
                <p:cNvPr id="60" name="Rectangle">
                  <a:extLst>
                    <a:ext uri="{FF2B5EF4-FFF2-40B4-BE49-F238E27FC236}">
                      <a16:creationId xmlns:a16="http://schemas.microsoft.com/office/drawing/2014/main" id="{9940CA6F-097E-3647-BEB7-D18F0E1B0E2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D59218E6-0A87-E946-9C39-AE147FBDF68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6267F455-57EA-2B46-A432-DE6DE7FBC12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1F668BBF-E36B-3345-9C6A-8A484656E97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995CB648-FFAE-E142-8E15-D709A4A3F239}"/>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8C6A1068-5A10-FA48-B74D-F47859D41BDE}"/>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109C69A5-70AE-B345-A54A-9FFEF48F31C4}"/>
                </a:ext>
              </a:extLst>
            </p:cNvPr>
            <p:cNvGrpSpPr/>
            <p:nvPr/>
          </p:nvGrpSpPr>
          <p:grpSpPr>
            <a:xfrm>
              <a:off x="7057963" y="4519658"/>
              <a:ext cx="2258029" cy="2530893"/>
              <a:chOff x="0" y="0"/>
              <a:chExt cx="2258028" cy="2530892"/>
            </a:xfrm>
          </p:grpSpPr>
          <p:sp>
            <p:nvSpPr>
              <p:cNvPr id="48" name="Line">
                <a:extLst>
                  <a:ext uri="{FF2B5EF4-FFF2-40B4-BE49-F238E27FC236}">
                    <a16:creationId xmlns:a16="http://schemas.microsoft.com/office/drawing/2014/main" id="{B3261111-77CA-A940-A14F-6A3C9568D11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9" name="Group">
                <a:extLst>
                  <a:ext uri="{FF2B5EF4-FFF2-40B4-BE49-F238E27FC236}">
                    <a16:creationId xmlns:a16="http://schemas.microsoft.com/office/drawing/2014/main" id="{31653509-CE6C-E945-81A3-6B82D9F84B9C}"/>
                  </a:ext>
                </a:extLst>
              </p:cNvPr>
              <p:cNvGrpSpPr/>
              <p:nvPr/>
            </p:nvGrpSpPr>
            <p:grpSpPr>
              <a:xfrm>
                <a:off x="0" y="1639841"/>
                <a:ext cx="282337" cy="891052"/>
                <a:chOff x="0" y="0"/>
                <a:chExt cx="282336" cy="891050"/>
              </a:xfrm>
            </p:grpSpPr>
            <p:sp>
              <p:nvSpPr>
                <p:cNvPr id="52" name="Rectangle">
                  <a:extLst>
                    <a:ext uri="{FF2B5EF4-FFF2-40B4-BE49-F238E27FC236}">
                      <a16:creationId xmlns:a16="http://schemas.microsoft.com/office/drawing/2014/main" id="{A148F742-F6B5-A54A-80B4-9BC23FB4B46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A686D3CF-7A1E-C54C-AA10-C4095E15F01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6ADD9DDB-2123-4D45-B47E-93C028B7EA8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3F2404EF-34BE-5947-9719-B29D700AAEB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0" name="Line">
                <a:extLst>
                  <a:ext uri="{FF2B5EF4-FFF2-40B4-BE49-F238E27FC236}">
                    <a16:creationId xmlns:a16="http://schemas.microsoft.com/office/drawing/2014/main" id="{6A230CDD-5F9F-E143-8600-79D346AFD8F6}"/>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RNN">
                <a:extLst>
                  <a:ext uri="{FF2B5EF4-FFF2-40B4-BE49-F238E27FC236}">
                    <a16:creationId xmlns:a16="http://schemas.microsoft.com/office/drawing/2014/main" id="{27B934FF-B344-1A46-9194-763F69293A79}"/>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3C0C11C-A064-0648-8EC9-C518E3753FAF}"/>
                </a:ext>
              </a:extLst>
            </p:cNvPr>
            <p:cNvGrpSpPr/>
            <p:nvPr/>
          </p:nvGrpSpPr>
          <p:grpSpPr>
            <a:xfrm>
              <a:off x="9343963" y="4530459"/>
              <a:ext cx="2258029" cy="2520092"/>
              <a:chOff x="0" y="0"/>
              <a:chExt cx="2258028" cy="2520090"/>
            </a:xfrm>
          </p:grpSpPr>
          <p:sp>
            <p:nvSpPr>
              <p:cNvPr id="40" name="Line">
                <a:extLst>
                  <a:ext uri="{FF2B5EF4-FFF2-40B4-BE49-F238E27FC236}">
                    <a16:creationId xmlns:a16="http://schemas.microsoft.com/office/drawing/2014/main" id="{6D8FDE4E-16BF-FA4E-9950-AF6F52624445}"/>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1" name="Group">
                <a:extLst>
                  <a:ext uri="{FF2B5EF4-FFF2-40B4-BE49-F238E27FC236}">
                    <a16:creationId xmlns:a16="http://schemas.microsoft.com/office/drawing/2014/main" id="{8955FC3B-99C5-B04E-85AD-952B9C4CC696}"/>
                  </a:ext>
                </a:extLst>
              </p:cNvPr>
              <p:cNvGrpSpPr/>
              <p:nvPr/>
            </p:nvGrpSpPr>
            <p:grpSpPr>
              <a:xfrm>
                <a:off x="0" y="1629040"/>
                <a:ext cx="282337" cy="891051"/>
                <a:chOff x="0" y="0"/>
                <a:chExt cx="282336" cy="891050"/>
              </a:xfrm>
            </p:grpSpPr>
            <p:sp>
              <p:nvSpPr>
                <p:cNvPr id="44" name="Rectangle">
                  <a:extLst>
                    <a:ext uri="{FF2B5EF4-FFF2-40B4-BE49-F238E27FC236}">
                      <a16:creationId xmlns:a16="http://schemas.microsoft.com/office/drawing/2014/main" id="{BDDE4814-489E-B547-AD96-FC424BC9AF3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 name="Circle">
                  <a:extLst>
                    <a:ext uri="{FF2B5EF4-FFF2-40B4-BE49-F238E27FC236}">
                      <a16:creationId xmlns:a16="http://schemas.microsoft.com/office/drawing/2014/main" id="{B1ABF383-7326-914A-978E-A52A16A3845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7950D97D-6893-3F41-B12B-7D4A838B636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 name="Circle">
                  <a:extLst>
                    <a:ext uri="{FF2B5EF4-FFF2-40B4-BE49-F238E27FC236}">
                      <a16:creationId xmlns:a16="http://schemas.microsoft.com/office/drawing/2014/main" id="{583EC024-5AC4-8A48-851F-B17E467420F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 name="Line">
                <a:extLst>
                  <a:ext uri="{FF2B5EF4-FFF2-40B4-BE49-F238E27FC236}">
                    <a16:creationId xmlns:a16="http://schemas.microsoft.com/office/drawing/2014/main" id="{2106875D-9FCE-6049-8A5A-48A00E0A3882}"/>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 name="RNN">
                <a:extLst>
                  <a:ext uri="{FF2B5EF4-FFF2-40B4-BE49-F238E27FC236}">
                    <a16:creationId xmlns:a16="http://schemas.microsoft.com/office/drawing/2014/main" id="{51309F19-B6D9-604F-8BDF-01644B24E489}"/>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AD7B9288-E709-7243-8D67-443C5BC909CB}"/>
                </a:ext>
              </a:extLst>
            </p:cNvPr>
            <p:cNvGrpSpPr/>
            <p:nvPr/>
          </p:nvGrpSpPr>
          <p:grpSpPr>
            <a:xfrm>
              <a:off x="11617262" y="6159500"/>
              <a:ext cx="282338" cy="891051"/>
              <a:chOff x="0" y="0"/>
              <a:chExt cx="282336" cy="891050"/>
            </a:xfrm>
          </p:grpSpPr>
          <p:sp>
            <p:nvSpPr>
              <p:cNvPr id="36" name="Rectangle">
                <a:extLst>
                  <a:ext uri="{FF2B5EF4-FFF2-40B4-BE49-F238E27FC236}">
                    <a16:creationId xmlns:a16="http://schemas.microsoft.com/office/drawing/2014/main" id="{3209F7FE-39D3-8142-B7BD-2C253016DFA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7" name="Circle">
                <a:extLst>
                  <a:ext uri="{FF2B5EF4-FFF2-40B4-BE49-F238E27FC236}">
                    <a16:creationId xmlns:a16="http://schemas.microsoft.com/office/drawing/2014/main" id="{0C929025-1C83-494C-9065-CE8C522C3CB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8" name="Circle">
                <a:extLst>
                  <a:ext uri="{FF2B5EF4-FFF2-40B4-BE49-F238E27FC236}">
                    <a16:creationId xmlns:a16="http://schemas.microsoft.com/office/drawing/2014/main" id="{7CFFD631-5DA5-7D45-B351-F28E9C65B94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9" name="Circle">
                <a:extLst>
                  <a:ext uri="{FF2B5EF4-FFF2-40B4-BE49-F238E27FC236}">
                    <a16:creationId xmlns:a16="http://schemas.microsoft.com/office/drawing/2014/main" id="{E1AF33D9-30BA-EE4A-B982-16C0549FC94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7420EC4A-B1A1-6D44-BA90-76C1575B91D4}"/>
                </a:ext>
              </a:extLst>
            </p:cNvPr>
            <p:cNvGrpSpPr/>
            <p:nvPr/>
          </p:nvGrpSpPr>
          <p:grpSpPr>
            <a:xfrm>
              <a:off x="2227227" y="6369954"/>
              <a:ext cx="1270001" cy="1513945"/>
              <a:chOff x="0" y="0"/>
              <a:chExt cx="1270000" cy="1513944"/>
            </a:xfrm>
          </p:grpSpPr>
          <p:sp>
            <p:nvSpPr>
              <p:cNvPr id="33" name="Group">
                <a:extLst>
                  <a:ext uri="{FF2B5EF4-FFF2-40B4-BE49-F238E27FC236}">
                    <a16:creationId xmlns:a16="http://schemas.microsoft.com/office/drawing/2014/main" id="{E5ECF964-B7D7-A840-AC2A-23778458C49A}"/>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4" name="Line">
                <a:extLst>
                  <a:ext uri="{FF2B5EF4-FFF2-40B4-BE49-F238E27FC236}">
                    <a16:creationId xmlns:a16="http://schemas.microsoft.com/office/drawing/2014/main" id="{EF150976-C9B4-094B-BB1B-F668240CCAA1}"/>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Line">
                <a:extLst>
                  <a:ext uri="{FF2B5EF4-FFF2-40B4-BE49-F238E27FC236}">
                    <a16:creationId xmlns:a16="http://schemas.microsoft.com/office/drawing/2014/main" id="{8DAA7393-480C-C54E-8E80-2F4E9C8908D2}"/>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60D4CF3A-C08D-DB49-8D01-2A2FDBF2D078}"/>
                </a:ext>
              </a:extLst>
            </p:cNvPr>
            <p:cNvGrpSpPr/>
            <p:nvPr/>
          </p:nvGrpSpPr>
          <p:grpSpPr>
            <a:xfrm>
              <a:off x="4500527" y="6369954"/>
              <a:ext cx="1270001" cy="1513945"/>
              <a:chOff x="0" y="0"/>
              <a:chExt cx="1270000" cy="1513944"/>
            </a:xfrm>
          </p:grpSpPr>
          <p:sp>
            <p:nvSpPr>
              <p:cNvPr id="30" name="Group">
                <a:extLst>
                  <a:ext uri="{FF2B5EF4-FFF2-40B4-BE49-F238E27FC236}">
                    <a16:creationId xmlns:a16="http://schemas.microsoft.com/office/drawing/2014/main" id="{A588001F-1787-5648-9AC0-260B37732473}"/>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1" name="Line">
                <a:extLst>
                  <a:ext uri="{FF2B5EF4-FFF2-40B4-BE49-F238E27FC236}">
                    <a16:creationId xmlns:a16="http://schemas.microsoft.com/office/drawing/2014/main" id="{44A4C637-7FFD-B84B-8D7A-7A81550992DD}"/>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Line">
                <a:extLst>
                  <a:ext uri="{FF2B5EF4-FFF2-40B4-BE49-F238E27FC236}">
                    <a16:creationId xmlns:a16="http://schemas.microsoft.com/office/drawing/2014/main" id="{C5D7DC7A-AD03-8F44-9D26-6A9E691028A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4D4C50C9-C164-D941-9E37-5B1082C9B428}"/>
                </a:ext>
              </a:extLst>
            </p:cNvPr>
            <p:cNvGrpSpPr/>
            <p:nvPr/>
          </p:nvGrpSpPr>
          <p:grpSpPr>
            <a:xfrm>
              <a:off x="6748427" y="6369954"/>
              <a:ext cx="1270001" cy="1513945"/>
              <a:chOff x="0" y="0"/>
              <a:chExt cx="1270000" cy="1513944"/>
            </a:xfrm>
          </p:grpSpPr>
          <p:sp>
            <p:nvSpPr>
              <p:cNvPr id="27" name="Group">
                <a:extLst>
                  <a:ext uri="{FF2B5EF4-FFF2-40B4-BE49-F238E27FC236}">
                    <a16:creationId xmlns:a16="http://schemas.microsoft.com/office/drawing/2014/main" id="{1561FCDB-E81D-414C-A8BC-3D120F0FAC1C}"/>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8" name="Line">
                <a:extLst>
                  <a:ext uri="{FF2B5EF4-FFF2-40B4-BE49-F238E27FC236}">
                    <a16:creationId xmlns:a16="http://schemas.microsoft.com/office/drawing/2014/main" id="{5B72B823-22FF-FF47-BD26-88A71FE1095E}"/>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ine">
                <a:extLst>
                  <a:ext uri="{FF2B5EF4-FFF2-40B4-BE49-F238E27FC236}">
                    <a16:creationId xmlns:a16="http://schemas.microsoft.com/office/drawing/2014/main" id="{576A9F49-43A6-FC46-84B1-BADA96DCD58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7E0EAB0B-C322-5F42-A866-7641C1FD7480}"/>
                </a:ext>
              </a:extLst>
            </p:cNvPr>
            <p:cNvGrpSpPr/>
            <p:nvPr/>
          </p:nvGrpSpPr>
          <p:grpSpPr>
            <a:xfrm>
              <a:off x="9034427" y="6369954"/>
              <a:ext cx="1270001" cy="1513945"/>
              <a:chOff x="0" y="0"/>
              <a:chExt cx="1270000" cy="1513944"/>
            </a:xfrm>
          </p:grpSpPr>
          <p:sp>
            <p:nvSpPr>
              <p:cNvPr id="24" name="Group">
                <a:extLst>
                  <a:ext uri="{FF2B5EF4-FFF2-40B4-BE49-F238E27FC236}">
                    <a16:creationId xmlns:a16="http://schemas.microsoft.com/office/drawing/2014/main" id="{AF006232-180A-4A44-A212-CA4FB7CD6566}"/>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5" name="Line">
                <a:extLst>
                  <a:ext uri="{FF2B5EF4-FFF2-40B4-BE49-F238E27FC236}">
                    <a16:creationId xmlns:a16="http://schemas.microsoft.com/office/drawing/2014/main" id="{3C762101-7143-CE4D-BFF5-9D6C02B1AF97}"/>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 name="Line">
                <a:extLst>
                  <a:ext uri="{FF2B5EF4-FFF2-40B4-BE49-F238E27FC236}">
                    <a16:creationId xmlns:a16="http://schemas.microsoft.com/office/drawing/2014/main" id="{79A700F0-8A5A-9440-B77E-F874E2D2DC45}"/>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143404907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Calculating Attention (1)"/>
          <p:cNvSpPr txBox="1">
            <a:spLocks noGrp="1"/>
          </p:cNvSpPr>
          <p:nvPr>
            <p:ph type="title"/>
          </p:nvPr>
        </p:nvSpPr>
        <p:spPr>
          <a:xfrm>
            <a:off x="669727" y="312539"/>
            <a:ext cx="7804547" cy="949677"/>
          </a:xfrm>
          <a:prstGeom prst="rect">
            <a:avLst/>
          </a:prstGeom>
        </p:spPr>
        <p:txBody>
          <a:bodyPr/>
          <a:lstStyle/>
          <a:p>
            <a:r>
              <a:t>Calculating Attention (1)</a:t>
            </a:r>
          </a:p>
        </p:txBody>
      </p:sp>
      <p:sp>
        <p:nvSpPr>
          <p:cNvPr id="1523" name="Use “query” vector (decoder state) and “key” vectors (all encoder states)…"/>
          <p:cNvSpPr txBox="1">
            <a:spLocks noGrp="1"/>
          </p:cNvSpPr>
          <p:nvPr>
            <p:ph type="body" sz="quarter" idx="1"/>
          </p:nvPr>
        </p:nvSpPr>
        <p:spPr>
          <a:xfrm>
            <a:off x="669727" y="1458853"/>
            <a:ext cx="7804547" cy="1214699"/>
          </a:xfrm>
          <a:prstGeom prst="rect">
            <a:avLst/>
          </a:prstGeom>
        </p:spPr>
        <p:txBody>
          <a:bodyPr>
            <a:normAutofit fontScale="77500" lnSpcReduction="20000"/>
          </a:bodyPr>
          <a:lstStyle/>
          <a:p>
            <a:pPr marL="221894" indent="-221894" defTabSz="291633">
              <a:spcBef>
                <a:spcPts val="1195"/>
              </a:spcBef>
              <a:defRPr sz="2556"/>
            </a:pPr>
            <a:r>
              <a:rPr dirty="0"/>
              <a:t>Use “query” vector (decoder state) and “key” vectors (all encoder states)</a:t>
            </a:r>
          </a:p>
          <a:p>
            <a:pPr marL="221894" indent="-221894" defTabSz="291633">
              <a:spcBef>
                <a:spcPts val="1195"/>
              </a:spcBef>
              <a:defRPr sz="2556"/>
            </a:pPr>
            <a:r>
              <a:rPr dirty="0"/>
              <a:t>For each query-key pair, calculate weight</a:t>
            </a:r>
          </a:p>
          <a:p>
            <a:pPr marL="221894" indent="-221894" defTabSz="291633">
              <a:spcBef>
                <a:spcPts val="1195"/>
              </a:spcBef>
              <a:defRPr sz="2556"/>
            </a:pPr>
            <a:r>
              <a:rPr dirty="0"/>
              <a:t>Normalize to add to one using </a:t>
            </a:r>
            <a:r>
              <a:rPr dirty="0" err="1"/>
              <a:t>softmax</a:t>
            </a:r>
            <a:endParaRPr dirty="0"/>
          </a:p>
        </p:txBody>
      </p:sp>
      <p:grpSp>
        <p:nvGrpSpPr>
          <p:cNvPr id="1528" name="Group"/>
          <p:cNvGrpSpPr/>
          <p:nvPr/>
        </p:nvGrpSpPr>
        <p:grpSpPr>
          <a:xfrm>
            <a:off x="3303939" y="3515821"/>
            <a:ext cx="198519" cy="626520"/>
            <a:chOff x="0" y="0"/>
            <a:chExt cx="282336" cy="891050"/>
          </a:xfrm>
        </p:grpSpPr>
        <p:sp>
          <p:nvSpPr>
            <p:cNvPr id="152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2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535" name="Group"/>
          <p:cNvGrpSpPr/>
          <p:nvPr/>
        </p:nvGrpSpPr>
        <p:grpSpPr>
          <a:xfrm>
            <a:off x="3504790" y="3515821"/>
            <a:ext cx="1337121" cy="626520"/>
            <a:chOff x="0" y="0"/>
            <a:chExt cx="1901682" cy="891050"/>
          </a:xfrm>
        </p:grpSpPr>
        <p:sp>
          <p:nvSpPr>
            <p:cNvPr id="1529"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34" name="Group"/>
            <p:cNvGrpSpPr/>
            <p:nvPr/>
          </p:nvGrpSpPr>
          <p:grpSpPr>
            <a:xfrm>
              <a:off x="1619345" y="0"/>
              <a:ext cx="282338" cy="891051"/>
              <a:chOff x="0" y="0"/>
              <a:chExt cx="282336" cy="891050"/>
            </a:xfrm>
          </p:grpSpPr>
          <p:sp>
            <p:nvSpPr>
              <p:cNvPr id="153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3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36" name="kono"/>
          <p:cNvSpPr txBox="1"/>
          <p:nvPr/>
        </p:nvSpPr>
        <p:spPr>
          <a:xfrm>
            <a:off x="3023639" y="2911986"/>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1537" name="eiga"/>
          <p:cNvSpPr txBox="1"/>
          <p:nvPr/>
        </p:nvSpPr>
        <p:spPr>
          <a:xfrm>
            <a:off x="4398936" y="2911986"/>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538" name="ga"/>
          <p:cNvSpPr txBox="1"/>
          <p:nvPr/>
        </p:nvSpPr>
        <p:spPr>
          <a:xfrm>
            <a:off x="5774145" y="2911986"/>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539" name="kirai"/>
          <p:cNvSpPr txBox="1"/>
          <p:nvPr/>
        </p:nvSpPr>
        <p:spPr>
          <a:xfrm>
            <a:off x="7095844" y="2911986"/>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540" name="Line"/>
          <p:cNvSpPr/>
          <p:nvPr/>
        </p:nvSpPr>
        <p:spPr>
          <a:xfrm>
            <a:off x="3399475"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41" name="Line"/>
          <p:cNvSpPr/>
          <p:nvPr/>
        </p:nvSpPr>
        <p:spPr>
          <a:xfrm>
            <a:off x="4747858"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45" name="Group"/>
          <p:cNvGrpSpPr/>
          <p:nvPr/>
        </p:nvGrpSpPr>
        <p:grpSpPr>
          <a:xfrm>
            <a:off x="2270618" y="3324855"/>
            <a:ext cx="5630021" cy="1311903"/>
            <a:chOff x="614200" y="1083"/>
            <a:chExt cx="8007140" cy="1865816"/>
          </a:xfrm>
        </p:grpSpPr>
        <p:pic>
          <p:nvPicPr>
            <p:cNvPr id="1542"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544" name="Key…"/>
            <p:cNvSpPr/>
            <p:nvPr/>
          </p:nvSpPr>
          <p:spPr>
            <a:xfrm>
              <a:off x="614200" y="567099"/>
              <a:ext cx="1475332" cy="12998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a:solidFill>
                    <a:schemeClr val="accent1">
                      <a:hueOff val="47394"/>
                      <a:satOff val="-25753"/>
                      <a:lumOff val="-7544"/>
                    </a:schemeClr>
                  </a:solidFill>
                </a:defRPr>
              </a:pPr>
              <a:r>
                <a:rPr sz="2400" dirty="0"/>
                <a:t>Key</a:t>
              </a:r>
            </a:p>
            <a:p>
              <a:pPr algn="ctr">
                <a:defRPr>
                  <a:solidFill>
                    <a:schemeClr val="accent1">
                      <a:hueOff val="47394"/>
                      <a:satOff val="-25753"/>
                      <a:lumOff val="-7544"/>
                    </a:schemeClr>
                  </a:solidFill>
                </a:defRPr>
              </a:pPr>
              <a:r>
                <a:rPr sz="2400" dirty="0"/>
                <a:t>Vectors</a:t>
              </a:r>
            </a:p>
          </p:txBody>
        </p:sp>
      </p:grpSp>
      <p:sp>
        <p:nvSpPr>
          <p:cNvPr id="1546" name="I"/>
          <p:cNvSpPr txBox="1"/>
          <p:nvPr/>
        </p:nvSpPr>
        <p:spPr>
          <a:xfrm>
            <a:off x="1452193" y="4358595"/>
            <a:ext cx="14908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1547" name="hate"/>
          <p:cNvSpPr txBox="1"/>
          <p:nvPr/>
        </p:nvSpPr>
        <p:spPr>
          <a:xfrm>
            <a:off x="1719870" y="4340736"/>
            <a:ext cx="63177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grpSp>
        <p:nvGrpSpPr>
          <p:cNvPr id="1554" name="Group"/>
          <p:cNvGrpSpPr/>
          <p:nvPr/>
        </p:nvGrpSpPr>
        <p:grpSpPr>
          <a:xfrm>
            <a:off x="4844243" y="3515821"/>
            <a:ext cx="1337122" cy="626520"/>
            <a:chOff x="0" y="0"/>
            <a:chExt cx="1901682" cy="891050"/>
          </a:xfrm>
        </p:grpSpPr>
        <p:sp>
          <p:nvSpPr>
            <p:cNvPr id="154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53" name="Group"/>
            <p:cNvGrpSpPr/>
            <p:nvPr/>
          </p:nvGrpSpPr>
          <p:grpSpPr>
            <a:xfrm>
              <a:off x="1619345" y="0"/>
              <a:ext cx="282338" cy="891051"/>
              <a:chOff x="0" y="0"/>
              <a:chExt cx="282336" cy="891050"/>
            </a:xfrm>
          </p:grpSpPr>
          <p:sp>
            <p:nvSpPr>
              <p:cNvPr id="154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55" name="Line"/>
          <p:cNvSpPr/>
          <p:nvPr/>
        </p:nvSpPr>
        <p:spPr>
          <a:xfrm>
            <a:off x="6087311"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2" name="Group"/>
          <p:cNvGrpSpPr/>
          <p:nvPr/>
        </p:nvGrpSpPr>
        <p:grpSpPr>
          <a:xfrm>
            <a:off x="6183696" y="3515821"/>
            <a:ext cx="1337122" cy="626520"/>
            <a:chOff x="0" y="0"/>
            <a:chExt cx="1901682" cy="891050"/>
          </a:xfrm>
        </p:grpSpPr>
        <p:sp>
          <p:nvSpPr>
            <p:cNvPr id="1556"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61" name="Group"/>
            <p:cNvGrpSpPr/>
            <p:nvPr/>
          </p:nvGrpSpPr>
          <p:grpSpPr>
            <a:xfrm>
              <a:off x="1619345" y="0"/>
              <a:ext cx="282338" cy="891051"/>
              <a:chOff x="0" y="0"/>
              <a:chExt cx="282336" cy="891050"/>
            </a:xfrm>
          </p:grpSpPr>
          <p:sp>
            <p:nvSpPr>
              <p:cNvPr id="1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63" name="Line"/>
          <p:cNvSpPr/>
          <p:nvPr/>
        </p:nvSpPr>
        <p:spPr>
          <a:xfrm>
            <a:off x="7426764"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8" name="Group"/>
          <p:cNvGrpSpPr/>
          <p:nvPr/>
        </p:nvGrpSpPr>
        <p:grpSpPr>
          <a:xfrm>
            <a:off x="892923" y="5033868"/>
            <a:ext cx="198519" cy="626520"/>
            <a:chOff x="0" y="0"/>
            <a:chExt cx="282336" cy="891050"/>
          </a:xfrm>
        </p:grpSpPr>
        <p:sp>
          <p:nvSpPr>
            <p:cNvPr id="156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6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69" name="Group"/>
          <p:cNvSpPr/>
          <p:nvPr/>
        </p:nvSpPr>
        <p:spPr>
          <a:xfrm>
            <a:off x="1093775"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74" name="Group"/>
          <p:cNvGrpSpPr/>
          <p:nvPr/>
        </p:nvGrpSpPr>
        <p:grpSpPr>
          <a:xfrm>
            <a:off x="1428705" y="5033868"/>
            <a:ext cx="198519" cy="626520"/>
            <a:chOff x="0" y="0"/>
            <a:chExt cx="282336" cy="891050"/>
          </a:xfrm>
        </p:grpSpPr>
        <p:sp>
          <p:nvSpPr>
            <p:cNvPr id="157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75" name="Group"/>
          <p:cNvSpPr/>
          <p:nvPr/>
        </p:nvSpPr>
        <p:spPr>
          <a:xfrm>
            <a:off x="1638486"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80" name="Group"/>
          <p:cNvGrpSpPr/>
          <p:nvPr/>
        </p:nvGrpSpPr>
        <p:grpSpPr>
          <a:xfrm>
            <a:off x="1973415" y="5033868"/>
            <a:ext cx="198519" cy="626520"/>
            <a:chOff x="0" y="0"/>
            <a:chExt cx="282336" cy="891050"/>
          </a:xfrm>
        </p:grpSpPr>
        <p:sp>
          <p:nvSpPr>
            <p:cNvPr id="157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81" name="Line"/>
          <p:cNvSpPr/>
          <p:nvPr/>
        </p:nvSpPr>
        <p:spPr>
          <a:xfrm>
            <a:off x="2073654"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82" name="Line"/>
          <p:cNvSpPr/>
          <p:nvPr/>
        </p:nvSpPr>
        <p:spPr>
          <a:xfrm>
            <a:off x="1528943"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86" name="Group"/>
          <p:cNvGrpSpPr/>
          <p:nvPr/>
        </p:nvGrpSpPr>
        <p:grpSpPr>
          <a:xfrm>
            <a:off x="958467" y="4800584"/>
            <a:ext cx="1374727" cy="2115576"/>
            <a:chOff x="949003" y="-50801"/>
            <a:chExt cx="1955165" cy="3008818"/>
          </a:xfrm>
        </p:grpSpPr>
        <p:pic>
          <p:nvPicPr>
            <p:cNvPr id="1583" name="Rounded Rectangle Rounded rectangle" descr="Rounded Rectangle Rounded rectangle"/>
            <p:cNvPicPr>
              <a:picLocks/>
            </p:cNvPicPr>
            <p:nvPr/>
          </p:nvPicPr>
          <p:blipFill>
            <a:blip r:embed="rId4"/>
            <a:stretch>
              <a:fillRect/>
            </a:stretch>
          </p:blipFill>
          <p:spPr>
            <a:xfrm>
              <a:off x="2121856" y="-50801"/>
              <a:ext cx="782312" cy="1400370"/>
            </a:xfrm>
            <a:prstGeom prst="rect">
              <a:avLst/>
            </a:prstGeom>
            <a:effectLst/>
          </p:spPr>
        </p:pic>
        <p:sp>
          <p:nvSpPr>
            <p:cNvPr id="1585" name="Query Vector"/>
            <p:cNvSpPr/>
            <p:nvPr/>
          </p:nvSpPr>
          <p:spPr>
            <a:xfrm>
              <a:off x="949003" y="1686362"/>
              <a:ext cx="1716372" cy="127165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3">
                      <a:hueOff val="-333989"/>
                      <a:satOff val="3917"/>
                      <a:lumOff val="-6666"/>
                    </a:schemeClr>
                  </a:solidFill>
                </a:defRPr>
              </a:lvl1pPr>
            </a:lstStyle>
            <a:p>
              <a:r>
                <a:rPr sz="2400" dirty="0"/>
                <a:t>Query Vector</a:t>
              </a:r>
            </a:p>
          </p:txBody>
        </p:sp>
      </p:grpSp>
      <p:grpSp>
        <p:nvGrpSpPr>
          <p:cNvPr id="1592" name="Group"/>
          <p:cNvGrpSpPr/>
          <p:nvPr/>
        </p:nvGrpSpPr>
        <p:grpSpPr>
          <a:xfrm>
            <a:off x="2005976" y="4184132"/>
            <a:ext cx="1667901" cy="1436926"/>
            <a:chOff x="-123134" y="-1"/>
            <a:chExt cx="2372124" cy="2043626"/>
          </a:xfrm>
        </p:grpSpPr>
        <p:sp>
          <p:nvSpPr>
            <p:cNvPr id="1587" name="Gear"/>
            <p:cNvSpPr/>
            <p:nvPr/>
          </p:nvSpPr>
          <p:spPr>
            <a:xfrm>
              <a:off x="993559" y="52312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88" name="Line"/>
            <p:cNvSpPr/>
            <p:nvPr/>
          </p:nvSpPr>
          <p:spPr>
            <a:xfrm rot="18900000">
              <a:off x="-123134" y="1038606"/>
              <a:ext cx="1247436" cy="168431"/>
            </a:xfrm>
            <a:custGeom>
              <a:avLst/>
              <a:gdLst/>
              <a:ahLst/>
              <a:cxnLst>
                <a:cxn ang="0">
                  <a:pos x="wd2" y="hd2"/>
                </a:cxn>
                <a:cxn ang="5400000">
                  <a:pos x="wd2" y="hd2"/>
                </a:cxn>
                <a:cxn ang="10800000">
                  <a:pos x="wd2" y="hd2"/>
                </a:cxn>
                <a:cxn ang="16200000">
                  <a:pos x="wd2" y="hd2"/>
                </a:cxn>
              </a:cxnLst>
              <a:rect l="0" t="0" r="r" b="b"/>
              <a:pathLst>
                <a:path w="21600" h="17543" extrusionOk="0">
                  <a:moveTo>
                    <a:pt x="0" y="17543"/>
                  </a:moveTo>
                  <a:cubicBezTo>
                    <a:pt x="4717" y="1049"/>
                    <a:pt x="10298" y="-4057"/>
                    <a:pt x="15617" y="3257"/>
                  </a:cubicBezTo>
                  <a:cubicBezTo>
                    <a:pt x="17721" y="6151"/>
                    <a:pt x="19739" y="10969"/>
                    <a:pt x="21600" y="1754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89" name="Line"/>
            <p:cNvSpPr/>
            <p:nvPr/>
          </p:nvSpPr>
          <p:spPr>
            <a:xfrm flipH="1">
              <a:off x="1409020" y="-1"/>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0" name="Line"/>
            <p:cNvSpPr/>
            <p:nvPr/>
          </p:nvSpPr>
          <p:spPr>
            <a:xfrm>
              <a:off x="1502246" y="101599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1" name="a1=2.1"/>
            <p:cNvSpPr txBox="1"/>
            <p:nvPr/>
          </p:nvSpPr>
          <p:spPr>
            <a:xfrm>
              <a:off x="1017883" y="1415760"/>
              <a:ext cx="12311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1</a:t>
              </a:r>
              <a:r>
                <a:rPr sz="2400"/>
                <a:t>=2.1</a:t>
              </a:r>
            </a:p>
          </p:txBody>
        </p:sp>
      </p:grpSp>
      <p:grpSp>
        <p:nvGrpSpPr>
          <p:cNvPr id="1598" name="Group"/>
          <p:cNvGrpSpPr/>
          <p:nvPr/>
        </p:nvGrpSpPr>
        <p:grpSpPr>
          <a:xfrm>
            <a:off x="2210137" y="4184133"/>
            <a:ext cx="2754948" cy="1436925"/>
            <a:chOff x="189678" y="347485"/>
            <a:chExt cx="3918147" cy="2043625"/>
          </a:xfrm>
        </p:grpSpPr>
        <p:sp>
          <p:nvSpPr>
            <p:cNvPr id="1593" name="Gear"/>
            <p:cNvSpPr/>
            <p:nvPr/>
          </p:nvSpPr>
          <p:spPr>
            <a:xfrm>
              <a:off x="2794010" y="870615"/>
              <a:ext cx="602071" cy="602187"/>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94" name="Line"/>
            <p:cNvSpPr/>
            <p:nvPr/>
          </p:nvSpPr>
          <p:spPr>
            <a:xfrm rot="18900000">
              <a:off x="189678" y="630896"/>
              <a:ext cx="2422262" cy="1539826"/>
            </a:xfrm>
            <a:custGeom>
              <a:avLst/>
              <a:gdLst/>
              <a:ahLst/>
              <a:cxnLst>
                <a:cxn ang="0">
                  <a:pos x="wd2" y="hd2"/>
                </a:cxn>
                <a:cxn ang="5400000">
                  <a:pos x="wd2" y="hd2"/>
                </a:cxn>
                <a:cxn ang="10800000">
                  <a:pos x="wd2" y="hd2"/>
                </a:cxn>
                <a:cxn ang="16200000">
                  <a:pos x="wd2" y="hd2"/>
                </a:cxn>
              </a:cxnLst>
              <a:rect l="0" t="0" r="r" b="b"/>
              <a:pathLst>
                <a:path w="21600" h="20629" extrusionOk="0">
                  <a:moveTo>
                    <a:pt x="0" y="3031"/>
                  </a:moveTo>
                  <a:cubicBezTo>
                    <a:pt x="3910" y="-488"/>
                    <a:pt x="8706" y="-971"/>
                    <a:pt x="12894" y="1732"/>
                  </a:cubicBezTo>
                  <a:cubicBezTo>
                    <a:pt x="17966" y="5005"/>
                    <a:pt x="21347" y="12344"/>
                    <a:pt x="21600" y="20629"/>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5" name="Line"/>
            <p:cNvSpPr/>
            <p:nvPr/>
          </p:nvSpPr>
          <p:spPr>
            <a:xfrm flipH="1">
              <a:off x="3209471" y="347485"/>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6" name="Line"/>
            <p:cNvSpPr/>
            <p:nvPr/>
          </p:nvSpPr>
          <p:spPr>
            <a:xfrm>
              <a:off x="3302697" y="1363485"/>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7" name="a2=-0.1"/>
            <p:cNvSpPr txBox="1"/>
            <p:nvPr/>
          </p:nvSpPr>
          <p:spPr>
            <a:xfrm>
              <a:off x="2742209" y="1763245"/>
              <a:ext cx="136561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2</a:t>
              </a:r>
              <a:r>
                <a:rPr sz="2400"/>
                <a:t>=-0.1</a:t>
              </a:r>
            </a:p>
          </p:txBody>
        </p:sp>
      </p:grpSp>
      <p:grpSp>
        <p:nvGrpSpPr>
          <p:cNvPr id="1604" name="Group"/>
          <p:cNvGrpSpPr/>
          <p:nvPr/>
        </p:nvGrpSpPr>
        <p:grpSpPr>
          <a:xfrm>
            <a:off x="2367632" y="3931855"/>
            <a:ext cx="3895853" cy="2023825"/>
            <a:chOff x="455689" y="935153"/>
            <a:chExt cx="5540768" cy="2878328"/>
          </a:xfrm>
        </p:grpSpPr>
        <p:sp>
          <p:nvSpPr>
            <p:cNvPr id="1599" name="Gear"/>
            <p:cNvSpPr/>
            <p:nvPr/>
          </p:nvSpPr>
          <p:spPr>
            <a:xfrm>
              <a:off x="4741027" y="181707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0" name="Line"/>
            <p:cNvSpPr/>
            <p:nvPr/>
          </p:nvSpPr>
          <p:spPr>
            <a:xfrm rot="18900000">
              <a:off x="455689" y="935153"/>
              <a:ext cx="3837257" cy="2878328"/>
            </a:xfrm>
            <a:custGeom>
              <a:avLst/>
              <a:gdLst/>
              <a:ahLst/>
              <a:cxnLst>
                <a:cxn ang="0">
                  <a:pos x="wd2" y="hd2"/>
                </a:cxn>
                <a:cxn ang="5400000">
                  <a:pos x="wd2" y="hd2"/>
                </a:cxn>
                <a:cxn ang="10800000">
                  <a:pos x="wd2" y="hd2"/>
                </a:cxn>
                <a:cxn ang="16200000">
                  <a:pos x="wd2" y="hd2"/>
                </a:cxn>
              </a:cxnLst>
              <a:rect l="0" t="0" r="r" b="b"/>
              <a:pathLst>
                <a:path w="21600" h="21244" extrusionOk="0">
                  <a:moveTo>
                    <a:pt x="0" y="2015"/>
                  </a:moveTo>
                  <a:cubicBezTo>
                    <a:pt x="1992" y="300"/>
                    <a:pt x="4411" y="-356"/>
                    <a:pt x="6758" y="185"/>
                  </a:cubicBezTo>
                  <a:cubicBezTo>
                    <a:pt x="10842" y="1126"/>
                    <a:pt x="13815" y="5094"/>
                    <a:pt x="16204" y="9231"/>
                  </a:cubicBezTo>
                  <a:cubicBezTo>
                    <a:pt x="18308" y="12877"/>
                    <a:pt x="20128" y="16885"/>
                    <a:pt x="21600" y="2124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1" name="Line"/>
            <p:cNvSpPr/>
            <p:nvPr/>
          </p:nvSpPr>
          <p:spPr>
            <a:xfrm flipH="1">
              <a:off x="5156488" y="1293949"/>
              <a:ext cx="474226"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2" name="Line"/>
            <p:cNvSpPr/>
            <p:nvPr/>
          </p:nvSpPr>
          <p:spPr>
            <a:xfrm>
              <a:off x="5249713" y="230994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3" name="a3=0.3"/>
            <p:cNvSpPr txBox="1"/>
            <p:nvPr/>
          </p:nvSpPr>
          <p:spPr>
            <a:xfrm>
              <a:off x="4765349" y="2709710"/>
              <a:ext cx="1231108"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3</a:t>
              </a:r>
              <a:r>
                <a:rPr sz="2400"/>
                <a:t>=0.3</a:t>
              </a:r>
            </a:p>
          </p:txBody>
        </p:sp>
      </p:grpSp>
      <p:grpSp>
        <p:nvGrpSpPr>
          <p:cNvPr id="1610" name="Group"/>
          <p:cNvGrpSpPr/>
          <p:nvPr/>
        </p:nvGrpSpPr>
        <p:grpSpPr>
          <a:xfrm>
            <a:off x="2590800" y="3429000"/>
            <a:ext cx="5124628" cy="3018651"/>
            <a:chOff x="751922" y="1220441"/>
            <a:chExt cx="7288358" cy="4293192"/>
          </a:xfrm>
        </p:grpSpPr>
        <p:sp>
          <p:nvSpPr>
            <p:cNvPr id="1605" name="Gear"/>
            <p:cNvSpPr/>
            <p:nvPr/>
          </p:nvSpPr>
          <p:spPr>
            <a:xfrm>
              <a:off x="6726466" y="2817538"/>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6" name="Line"/>
            <p:cNvSpPr/>
            <p:nvPr/>
          </p:nvSpPr>
          <p:spPr>
            <a:xfrm rot="18900000">
              <a:off x="751922" y="1220441"/>
              <a:ext cx="5230230" cy="4293192"/>
            </a:xfrm>
            <a:custGeom>
              <a:avLst/>
              <a:gdLst/>
              <a:ahLst/>
              <a:cxnLst>
                <a:cxn ang="0">
                  <a:pos x="wd2" y="hd2"/>
                </a:cxn>
                <a:cxn ang="5400000">
                  <a:pos x="wd2" y="hd2"/>
                </a:cxn>
                <a:cxn ang="10800000">
                  <a:pos x="wd2" y="hd2"/>
                </a:cxn>
                <a:cxn ang="16200000">
                  <a:pos x="wd2" y="hd2"/>
                </a:cxn>
              </a:cxnLst>
              <a:rect l="0" t="0" r="r" b="b"/>
              <a:pathLst>
                <a:path w="21600" h="21464" extrusionOk="0">
                  <a:moveTo>
                    <a:pt x="0" y="1325"/>
                  </a:moveTo>
                  <a:cubicBezTo>
                    <a:pt x="1246" y="319"/>
                    <a:pt x="2741" y="-136"/>
                    <a:pt x="4232" y="36"/>
                  </a:cubicBezTo>
                  <a:cubicBezTo>
                    <a:pt x="7910" y="459"/>
                    <a:pt x="10443" y="4185"/>
                    <a:pt x="12706" y="7751"/>
                  </a:cubicBezTo>
                  <a:cubicBezTo>
                    <a:pt x="15630" y="12361"/>
                    <a:pt x="18595" y="16932"/>
                    <a:pt x="21600" y="2146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7" name="Line"/>
            <p:cNvSpPr/>
            <p:nvPr/>
          </p:nvSpPr>
          <p:spPr>
            <a:xfrm flipH="1">
              <a:off x="7141927" y="2294408"/>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8" name="Line"/>
            <p:cNvSpPr/>
            <p:nvPr/>
          </p:nvSpPr>
          <p:spPr>
            <a:xfrm>
              <a:off x="7235152" y="3310408"/>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9" name="a4=-1.0"/>
            <p:cNvSpPr txBox="1"/>
            <p:nvPr/>
          </p:nvSpPr>
          <p:spPr>
            <a:xfrm>
              <a:off x="6674664" y="3710169"/>
              <a:ext cx="136561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4</a:t>
              </a:r>
              <a:r>
                <a:rPr sz="2400"/>
                <a:t>=-1.0</a:t>
              </a:r>
            </a:p>
          </p:txBody>
        </p:sp>
      </p:grpSp>
      <p:grpSp>
        <p:nvGrpSpPr>
          <p:cNvPr id="1613" name="Group"/>
          <p:cNvGrpSpPr/>
          <p:nvPr/>
        </p:nvGrpSpPr>
        <p:grpSpPr>
          <a:xfrm>
            <a:off x="2795767" y="5530555"/>
            <a:ext cx="5143942" cy="734394"/>
            <a:chOff x="0" y="0"/>
            <a:chExt cx="7315827" cy="1044470"/>
          </a:xfrm>
        </p:grpSpPr>
        <p:sp>
          <p:nvSpPr>
            <p:cNvPr id="1611" name="softmax"/>
            <p:cNvSpPr/>
            <p:nvPr/>
          </p:nvSpPr>
          <p:spPr>
            <a:xfrm>
              <a:off x="0" y="442283"/>
              <a:ext cx="7315828" cy="602188"/>
            </a:xfrm>
            <a:prstGeom prst="rect">
              <a:avLst/>
            </a:prstGeom>
            <a:solidFill>
              <a:srgbClr val="DCDEE0"/>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t>softmax</a:t>
              </a:r>
            </a:p>
          </p:txBody>
        </p:sp>
        <p:sp>
          <p:nvSpPr>
            <p:cNvPr id="1612" name="Line"/>
            <p:cNvSpPr/>
            <p:nvPr/>
          </p:nvSpPr>
          <p:spPr>
            <a:xfrm>
              <a:off x="3534313"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619" name="Group"/>
          <p:cNvGrpSpPr/>
          <p:nvPr/>
        </p:nvGrpSpPr>
        <p:grpSpPr>
          <a:xfrm>
            <a:off x="2713098" y="6271719"/>
            <a:ext cx="5048866" cy="599495"/>
            <a:chOff x="0" y="0"/>
            <a:chExt cx="7180608" cy="852613"/>
          </a:xfrm>
        </p:grpSpPr>
        <p:sp>
          <p:nvSpPr>
            <p:cNvPr id="1614" name="α1=0.76"/>
            <p:cNvSpPr txBox="1"/>
            <p:nvPr/>
          </p:nvSpPr>
          <p:spPr>
            <a:xfrm>
              <a:off x="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15" name="α2=0.08"/>
            <p:cNvSpPr txBox="1"/>
            <p:nvPr/>
          </p:nvSpPr>
          <p:spPr>
            <a:xfrm>
              <a:off x="1777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16" name="α3=0.13"/>
            <p:cNvSpPr txBox="1"/>
            <p:nvPr/>
          </p:nvSpPr>
          <p:spPr>
            <a:xfrm>
              <a:off x="3682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17" name="α4=0.03"/>
            <p:cNvSpPr txBox="1"/>
            <p:nvPr/>
          </p:nvSpPr>
          <p:spPr>
            <a:xfrm>
              <a:off x="568960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18" name="Line"/>
            <p:cNvSpPr/>
            <p:nvPr/>
          </p:nvSpPr>
          <p:spPr>
            <a:xfrm>
              <a:off x="3651886"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spTree>
    <p:extLst>
      <p:ext uri="{BB962C8B-B14F-4D97-AF65-F5344CB8AC3E}">
        <p14:creationId xmlns:p14="http://schemas.microsoft.com/office/powerpoint/2010/main" val="235769575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52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6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52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16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1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 grpId="0" build="p" bldLvl="5" animBg="1" advAuto="0"/>
      <p:bldP spid="1545" grpId="0" animBg="1" advAuto="0"/>
      <p:bldP spid="1586" grpId="0" animBg="1" advAuto="0"/>
      <p:bldP spid="1592" grpId="0" animBg="1" advAuto="0"/>
      <p:bldP spid="1598" grpId="0" animBg="1" advAuto="0"/>
      <p:bldP spid="1604" grpId="0" animBg="1" advAuto="0"/>
      <p:bldP spid="1610" grpId="0" animBg="1" advAuto="0"/>
      <p:bldP spid="1613" grpId="0" animBg="1" advAuto="0"/>
      <p:bldP spid="1619"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Calculating Attention (2)"/>
          <p:cNvSpPr txBox="1">
            <a:spLocks noGrp="1"/>
          </p:cNvSpPr>
          <p:nvPr>
            <p:ph type="title"/>
          </p:nvPr>
        </p:nvSpPr>
        <p:spPr>
          <a:xfrm>
            <a:off x="669727" y="312539"/>
            <a:ext cx="7804547" cy="949677"/>
          </a:xfrm>
          <a:prstGeom prst="rect">
            <a:avLst/>
          </a:prstGeom>
        </p:spPr>
        <p:txBody>
          <a:bodyPr/>
          <a:lstStyle/>
          <a:p>
            <a:r>
              <a:t>Calculating Attention (2)</a:t>
            </a:r>
          </a:p>
        </p:txBody>
      </p:sp>
      <p:sp>
        <p:nvSpPr>
          <p:cNvPr id="1622" name="Combine together value vectors (usually encoder states, like key vectors) by taking the weighted sum"/>
          <p:cNvSpPr txBox="1">
            <a:spLocks noGrp="1"/>
          </p:cNvSpPr>
          <p:nvPr>
            <p:ph type="body" sz="quarter" idx="1"/>
          </p:nvPr>
        </p:nvSpPr>
        <p:spPr>
          <a:xfrm>
            <a:off x="669727" y="1209973"/>
            <a:ext cx="7804547" cy="1097471"/>
          </a:xfrm>
          <a:prstGeom prst="rect">
            <a:avLst/>
          </a:prstGeom>
        </p:spPr>
        <p:txBody>
          <a:bodyPr/>
          <a:lstStyle>
            <a:lvl1pPr>
              <a:spcBef>
                <a:spcPts val="2400"/>
              </a:spcBef>
            </a:lvl1pPr>
          </a:lstStyle>
          <a:p>
            <a:r>
              <a:rPr sz="2400"/>
              <a:t>Combine together value vectors (usually encoder states, like key vectors) by taking the weighted sum</a:t>
            </a:r>
          </a:p>
        </p:txBody>
      </p:sp>
      <p:grpSp>
        <p:nvGrpSpPr>
          <p:cNvPr id="1627" name="Group"/>
          <p:cNvGrpSpPr/>
          <p:nvPr/>
        </p:nvGrpSpPr>
        <p:grpSpPr>
          <a:xfrm>
            <a:off x="3388190" y="2840715"/>
            <a:ext cx="198519" cy="626520"/>
            <a:chOff x="0" y="0"/>
            <a:chExt cx="282336" cy="891050"/>
          </a:xfrm>
        </p:grpSpPr>
        <p:sp>
          <p:nvSpPr>
            <p:cNvPr id="1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634" name="Group"/>
          <p:cNvGrpSpPr/>
          <p:nvPr/>
        </p:nvGrpSpPr>
        <p:grpSpPr>
          <a:xfrm>
            <a:off x="3589041" y="2840715"/>
            <a:ext cx="1337121" cy="626520"/>
            <a:chOff x="0" y="0"/>
            <a:chExt cx="1901682" cy="891050"/>
          </a:xfrm>
        </p:grpSpPr>
        <p:sp>
          <p:nvSpPr>
            <p:cNvPr id="162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33" name="Group"/>
            <p:cNvGrpSpPr/>
            <p:nvPr/>
          </p:nvGrpSpPr>
          <p:grpSpPr>
            <a:xfrm>
              <a:off x="1619345" y="0"/>
              <a:ext cx="282338" cy="891051"/>
              <a:chOff x="0" y="0"/>
              <a:chExt cx="282336" cy="891050"/>
            </a:xfrm>
          </p:grpSpPr>
          <p:sp>
            <p:nvSpPr>
              <p:cNvPr id="162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3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35" name="kono"/>
          <p:cNvSpPr txBox="1"/>
          <p:nvPr/>
        </p:nvSpPr>
        <p:spPr>
          <a:xfrm>
            <a:off x="3107890" y="2236880"/>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kono</a:t>
            </a:r>
          </a:p>
        </p:txBody>
      </p:sp>
      <p:sp>
        <p:nvSpPr>
          <p:cNvPr id="1636" name="eiga"/>
          <p:cNvSpPr txBox="1"/>
          <p:nvPr/>
        </p:nvSpPr>
        <p:spPr>
          <a:xfrm>
            <a:off x="4483187" y="2236880"/>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637" name="ga"/>
          <p:cNvSpPr txBox="1"/>
          <p:nvPr/>
        </p:nvSpPr>
        <p:spPr>
          <a:xfrm>
            <a:off x="5858396" y="2236880"/>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638" name="kirai"/>
          <p:cNvSpPr txBox="1"/>
          <p:nvPr/>
        </p:nvSpPr>
        <p:spPr>
          <a:xfrm>
            <a:off x="7180095" y="2236880"/>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639" name="Line"/>
          <p:cNvSpPr/>
          <p:nvPr/>
        </p:nvSpPr>
        <p:spPr>
          <a:xfrm>
            <a:off x="3483726"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640" name="Line"/>
          <p:cNvSpPr/>
          <p:nvPr/>
        </p:nvSpPr>
        <p:spPr>
          <a:xfrm>
            <a:off x="4832109"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44" name="Group"/>
          <p:cNvGrpSpPr/>
          <p:nvPr/>
        </p:nvGrpSpPr>
        <p:grpSpPr>
          <a:xfrm>
            <a:off x="2902534" y="2649749"/>
            <a:ext cx="5082356" cy="1311903"/>
            <a:chOff x="1393101" y="1083"/>
            <a:chExt cx="7228239" cy="1865816"/>
          </a:xfrm>
        </p:grpSpPr>
        <p:pic>
          <p:nvPicPr>
            <p:cNvPr id="1641"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643" name="Value…"/>
            <p:cNvSpPr/>
            <p:nvPr/>
          </p:nvSpPr>
          <p:spPr>
            <a:xfrm>
              <a:off x="1393101" y="528590"/>
              <a:ext cx="696429" cy="133830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r">
                <a:defRPr>
                  <a:solidFill>
                    <a:schemeClr val="accent5">
                      <a:hueOff val="-176146"/>
                      <a:satOff val="3665"/>
                      <a:lumOff val="-13986"/>
                    </a:schemeClr>
                  </a:solidFill>
                </a:defRPr>
              </a:pPr>
              <a:r>
                <a:rPr sz="2400" dirty="0"/>
                <a:t>Value</a:t>
              </a:r>
            </a:p>
            <a:p>
              <a:pPr algn="r">
                <a:defRPr>
                  <a:solidFill>
                    <a:schemeClr val="accent5">
                      <a:hueOff val="-176146"/>
                      <a:satOff val="3665"/>
                      <a:lumOff val="-13986"/>
                    </a:schemeClr>
                  </a:solidFill>
                </a:defRPr>
              </a:pPr>
              <a:r>
                <a:rPr sz="2400" dirty="0"/>
                <a:t>Vectors</a:t>
              </a:r>
            </a:p>
          </p:txBody>
        </p:sp>
      </p:grpSp>
      <p:grpSp>
        <p:nvGrpSpPr>
          <p:cNvPr id="1651" name="Group"/>
          <p:cNvGrpSpPr/>
          <p:nvPr/>
        </p:nvGrpSpPr>
        <p:grpSpPr>
          <a:xfrm>
            <a:off x="4928494" y="2840715"/>
            <a:ext cx="1337122" cy="626520"/>
            <a:chOff x="0" y="0"/>
            <a:chExt cx="1901682" cy="891050"/>
          </a:xfrm>
        </p:grpSpPr>
        <p:sp>
          <p:nvSpPr>
            <p:cNvPr id="1645"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0" name="Group"/>
            <p:cNvGrpSpPr/>
            <p:nvPr/>
          </p:nvGrpSpPr>
          <p:grpSpPr>
            <a:xfrm>
              <a:off x="1619345" y="0"/>
              <a:ext cx="282338" cy="891051"/>
              <a:chOff x="0" y="0"/>
              <a:chExt cx="282336" cy="891050"/>
            </a:xfrm>
          </p:grpSpPr>
          <p:sp>
            <p:nvSpPr>
              <p:cNvPr id="164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4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52" name="Line"/>
          <p:cNvSpPr/>
          <p:nvPr/>
        </p:nvSpPr>
        <p:spPr>
          <a:xfrm>
            <a:off x="6171562"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59" name="Group"/>
          <p:cNvGrpSpPr/>
          <p:nvPr/>
        </p:nvGrpSpPr>
        <p:grpSpPr>
          <a:xfrm>
            <a:off x="6267947" y="2840715"/>
            <a:ext cx="1337122" cy="626520"/>
            <a:chOff x="0" y="0"/>
            <a:chExt cx="1901682" cy="891050"/>
          </a:xfrm>
        </p:grpSpPr>
        <p:sp>
          <p:nvSpPr>
            <p:cNvPr id="1653"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8" name="Group"/>
            <p:cNvGrpSpPr/>
            <p:nvPr/>
          </p:nvGrpSpPr>
          <p:grpSpPr>
            <a:xfrm>
              <a:off x="1619345" y="0"/>
              <a:ext cx="282338" cy="891051"/>
              <a:chOff x="0" y="0"/>
              <a:chExt cx="282336" cy="891050"/>
            </a:xfrm>
          </p:grpSpPr>
          <p:sp>
            <p:nvSpPr>
              <p:cNvPr id="165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5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60" name="Line"/>
          <p:cNvSpPr/>
          <p:nvPr/>
        </p:nvSpPr>
        <p:spPr>
          <a:xfrm>
            <a:off x="7511015"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69" name="Group"/>
          <p:cNvGrpSpPr/>
          <p:nvPr/>
        </p:nvGrpSpPr>
        <p:grpSpPr>
          <a:xfrm>
            <a:off x="2797349" y="3700814"/>
            <a:ext cx="5048866" cy="709358"/>
            <a:chOff x="0" y="9921"/>
            <a:chExt cx="7180608" cy="1008861"/>
          </a:xfrm>
        </p:grpSpPr>
        <p:sp>
          <p:nvSpPr>
            <p:cNvPr id="1661" name="α1=0.76"/>
            <p:cNvSpPr txBox="1"/>
            <p:nvPr/>
          </p:nvSpPr>
          <p:spPr>
            <a:xfrm>
              <a:off x="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62" name="α2=0.08"/>
            <p:cNvSpPr txBox="1"/>
            <p:nvPr/>
          </p:nvSpPr>
          <p:spPr>
            <a:xfrm>
              <a:off x="1777999"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63" name="α3=0.13"/>
            <p:cNvSpPr txBox="1"/>
            <p:nvPr/>
          </p:nvSpPr>
          <p:spPr>
            <a:xfrm>
              <a:off x="3682997"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64" name="α4=0.03"/>
            <p:cNvSpPr txBox="1"/>
            <p:nvPr/>
          </p:nvSpPr>
          <p:spPr>
            <a:xfrm>
              <a:off x="568960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65" name="*"/>
            <p:cNvSpPr txBox="1"/>
            <p:nvPr/>
          </p:nvSpPr>
          <p:spPr>
            <a:xfrm>
              <a:off x="85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6" name="*"/>
            <p:cNvSpPr txBox="1"/>
            <p:nvPr/>
          </p:nvSpPr>
          <p:spPr>
            <a:xfrm>
              <a:off x="2758872"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7" name="*"/>
            <p:cNvSpPr txBox="1"/>
            <p:nvPr/>
          </p:nvSpPr>
          <p:spPr>
            <a:xfrm>
              <a:off x="466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8" name="*"/>
            <p:cNvSpPr txBox="1"/>
            <p:nvPr/>
          </p:nvSpPr>
          <p:spPr>
            <a:xfrm>
              <a:off x="6568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grpSp>
      <p:grpSp>
        <p:nvGrpSpPr>
          <p:cNvPr id="1679" name="Group"/>
          <p:cNvGrpSpPr/>
          <p:nvPr/>
        </p:nvGrpSpPr>
        <p:grpSpPr>
          <a:xfrm>
            <a:off x="3503033" y="4475618"/>
            <a:ext cx="3822829" cy="1125813"/>
            <a:chOff x="0" y="0"/>
            <a:chExt cx="5436911" cy="1601155"/>
          </a:xfrm>
        </p:grpSpPr>
        <p:sp>
          <p:nvSpPr>
            <p:cNvPr id="1670" name="Line"/>
            <p:cNvSpPr/>
            <p:nvPr/>
          </p:nvSpPr>
          <p:spPr>
            <a:xfrm>
              <a:off x="0" y="33795"/>
              <a:ext cx="2788018" cy="60507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1" name="Line"/>
            <p:cNvSpPr/>
            <p:nvPr/>
          </p:nvSpPr>
          <p:spPr>
            <a:xfrm>
              <a:off x="1842664" y="31984"/>
              <a:ext cx="945354" cy="6068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2" name="Line"/>
            <p:cNvSpPr/>
            <p:nvPr/>
          </p:nvSpPr>
          <p:spPr>
            <a:xfrm flipH="1">
              <a:off x="2788017" y="0"/>
              <a:ext cx="638873" cy="63887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3" name="Line"/>
            <p:cNvSpPr/>
            <p:nvPr/>
          </p:nvSpPr>
          <p:spPr>
            <a:xfrm flipH="1">
              <a:off x="2788017" y="31734"/>
              <a:ext cx="2648895" cy="60713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78" name="Group"/>
            <p:cNvGrpSpPr/>
            <p:nvPr/>
          </p:nvGrpSpPr>
          <p:grpSpPr>
            <a:xfrm>
              <a:off x="2630669" y="710105"/>
              <a:ext cx="282338" cy="891051"/>
              <a:chOff x="0" y="0"/>
              <a:chExt cx="282336" cy="891050"/>
            </a:xfrm>
          </p:grpSpPr>
          <p:sp>
            <p:nvSpPr>
              <p:cNvPr id="167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7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80" name="Use this in any part of the model you like"/>
          <p:cNvSpPr txBox="1"/>
          <p:nvPr/>
        </p:nvSpPr>
        <p:spPr>
          <a:xfrm>
            <a:off x="669727" y="5764114"/>
            <a:ext cx="7804547" cy="6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2400"/>
              </a:spcBef>
              <a:buSzPct val="75000"/>
              <a:buChar char="•"/>
            </a:lvl1pPr>
          </a:lstStyle>
          <a:p>
            <a:pPr marL="0" indent="0">
              <a:buNone/>
            </a:pPr>
            <a:r>
              <a:rPr sz="2400" dirty="0"/>
              <a:t>Use this in any part of the model you like</a:t>
            </a:r>
          </a:p>
        </p:txBody>
      </p:sp>
    </p:spTree>
    <p:extLst>
      <p:ext uri="{BB962C8B-B14F-4D97-AF65-F5344CB8AC3E}">
        <p14:creationId xmlns:p14="http://schemas.microsoft.com/office/powerpoint/2010/main" val="33783766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 grpId="0" animBg="1" advAuto="0"/>
      <p:bldP spid="1669" grpId="0" animBg="1" advAuto="0"/>
      <p:bldP spid="1679" grpId="0" animBg="1" advAuto="0"/>
      <p:bldP spid="1680"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A Graphical Example"/>
          <p:cNvSpPr txBox="1">
            <a:spLocks noGrp="1"/>
          </p:cNvSpPr>
          <p:nvPr>
            <p:ph type="title"/>
          </p:nvPr>
        </p:nvSpPr>
        <p:spPr>
          <a:prstGeom prst="rect">
            <a:avLst/>
          </a:prstGeom>
        </p:spPr>
        <p:txBody>
          <a:bodyPr/>
          <a:lstStyle/>
          <a:p>
            <a:r>
              <a:t>A Graphical Example</a:t>
            </a:r>
          </a:p>
        </p:txBody>
      </p:sp>
      <p:pic>
        <p:nvPicPr>
          <p:cNvPr id="1683" name="Image" descr="Image"/>
          <p:cNvPicPr>
            <a:picLocks noChangeAspect="1"/>
          </p:cNvPicPr>
          <p:nvPr/>
        </p:nvPicPr>
        <p:blipFill>
          <a:blip r:embed="rId2"/>
          <a:stretch>
            <a:fillRect/>
          </a:stretch>
        </p:blipFill>
        <p:spPr>
          <a:xfrm>
            <a:off x="1380769" y="2061477"/>
            <a:ext cx="6042758" cy="2901589"/>
          </a:xfrm>
          <a:prstGeom prst="rect">
            <a:avLst/>
          </a:prstGeom>
          <a:ln w="12700">
            <a:miter lim="400000"/>
          </a:ln>
        </p:spPr>
      </p:pic>
    </p:spTree>
    <p:extLst>
      <p:ext uri="{BB962C8B-B14F-4D97-AF65-F5344CB8AC3E}">
        <p14:creationId xmlns:p14="http://schemas.microsoft.com/office/powerpoint/2010/main" val="36172651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1631607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Attention Score Functions (1)"/>
          <p:cNvSpPr txBox="1">
            <a:spLocks noGrp="1"/>
          </p:cNvSpPr>
          <p:nvPr>
            <p:ph type="title"/>
          </p:nvPr>
        </p:nvSpPr>
        <p:spPr>
          <a:xfrm>
            <a:off x="669727" y="312539"/>
            <a:ext cx="7804547" cy="1291902"/>
          </a:xfrm>
          <a:prstGeom prst="rect">
            <a:avLst/>
          </a:prstGeom>
        </p:spPr>
        <p:txBody>
          <a:bodyPr>
            <a:normAutofit fontScale="90000"/>
          </a:bodyPr>
          <a:lstStyle>
            <a:lvl1pPr defTabSz="484886">
              <a:defRPr sz="6640"/>
            </a:lvl1pPr>
          </a:lstStyle>
          <a:p>
            <a:r>
              <a:t>Attention Score Functions (1)</a:t>
            </a:r>
          </a:p>
        </p:txBody>
      </p:sp>
      <p:sp>
        <p:nvSpPr>
          <p:cNvPr id="1686" name="q is the query and k is the key…"/>
          <p:cNvSpPr txBox="1">
            <a:spLocks noGrp="1"/>
          </p:cNvSpPr>
          <p:nvPr>
            <p:ph type="body" idx="1"/>
          </p:nvPr>
        </p:nvSpPr>
        <p:spPr>
          <a:xfrm>
            <a:off x="669727" y="1588187"/>
            <a:ext cx="7804547" cy="3429255"/>
          </a:xfrm>
          <a:prstGeom prst="rect">
            <a:avLst/>
          </a:prstGeom>
        </p:spPr>
        <p:txBody>
          <a:bodyPr>
            <a:normAutofit fontScale="77500" lnSpcReduction="20000"/>
          </a:bodyPr>
          <a:lstStyle/>
          <a:p>
            <a:pPr marL="306277" indent="-306277" defTabSz="402536">
              <a:spcBef>
                <a:spcPts val="2883"/>
              </a:spcBef>
              <a:defRPr sz="3528"/>
            </a:pPr>
            <a:r>
              <a:rPr b="1" i="1">
                <a:latin typeface="Helvetica"/>
                <a:ea typeface="Helvetica"/>
                <a:cs typeface="Helvetica"/>
                <a:sym typeface="Helvetica"/>
              </a:rPr>
              <a:t>q</a:t>
            </a:r>
            <a:r>
              <a:t> is the query and </a:t>
            </a:r>
            <a:r>
              <a:rPr b="1" i="1">
                <a:latin typeface="Helvetica"/>
                <a:ea typeface="Helvetica"/>
                <a:cs typeface="Helvetica"/>
                <a:sym typeface="Helvetica"/>
              </a:rPr>
              <a:t>k</a:t>
            </a:r>
            <a:r>
              <a:t> is the key</a:t>
            </a:r>
          </a:p>
          <a:p>
            <a:pPr marL="306277" indent="-306277" defTabSz="402536">
              <a:spcBef>
                <a:spcPts val="2883"/>
              </a:spcBef>
              <a:defRPr sz="3528"/>
            </a:pPr>
            <a:r>
              <a:rPr b="1">
                <a:latin typeface="Helvetica"/>
                <a:ea typeface="Helvetica"/>
                <a:cs typeface="Helvetica"/>
                <a:sym typeface="Helvetica"/>
              </a:rPr>
              <a:t>Multi-layer Perceptron</a:t>
            </a:r>
            <a:r>
              <a:t> (Bahdanau et al. 2015)</a:t>
            </a:r>
            <a:br/>
            <a:br/>
            <a:endParaRPr/>
          </a:p>
          <a:p>
            <a:pPr marL="612554" lvl="1" indent="-306277" defTabSz="402536">
              <a:spcBef>
                <a:spcPts val="2883"/>
              </a:spcBef>
              <a:defRPr sz="3528"/>
            </a:pPr>
            <a:r>
              <a:t>Flexible, often very good with large data</a:t>
            </a:r>
          </a:p>
          <a:p>
            <a:pPr marL="306277" indent="-306277" defTabSz="402536">
              <a:spcBef>
                <a:spcPts val="2883"/>
              </a:spcBef>
              <a:defRPr sz="3528"/>
            </a:pPr>
            <a:r>
              <a:rPr b="1">
                <a:latin typeface="Helvetica"/>
                <a:ea typeface="Helvetica"/>
                <a:cs typeface="Helvetica"/>
                <a:sym typeface="Helvetica"/>
              </a:rPr>
              <a:t>Bilinear</a:t>
            </a:r>
            <a:r>
              <a:t> (Luong et al. 2015)</a:t>
            </a:r>
          </a:p>
        </p:txBody>
      </p:sp>
      <p:pic>
        <p:nvPicPr>
          <p:cNvPr id="1687" name="eq-010-mlp.pdf" descr="eq-010-mlp.pdf"/>
          <p:cNvPicPr>
            <a:picLocks noChangeAspect="1"/>
          </p:cNvPicPr>
          <p:nvPr/>
        </p:nvPicPr>
        <p:blipFill>
          <a:blip r:embed="rId2"/>
          <a:stretch>
            <a:fillRect/>
          </a:stretch>
        </p:blipFill>
        <p:spPr>
          <a:xfrm>
            <a:off x="2260332" y="3103546"/>
            <a:ext cx="3812977" cy="339329"/>
          </a:xfrm>
          <a:prstGeom prst="rect">
            <a:avLst/>
          </a:prstGeom>
          <a:ln w="12700">
            <a:miter lim="400000"/>
          </a:ln>
        </p:spPr>
      </p:pic>
      <p:pic>
        <p:nvPicPr>
          <p:cNvPr id="1688" name="eq-020-bilinear.pdf" descr="eq-020-bilinear.pdf"/>
          <p:cNvPicPr>
            <a:picLocks noChangeAspect="1"/>
          </p:cNvPicPr>
          <p:nvPr/>
        </p:nvPicPr>
        <p:blipFill>
          <a:blip r:embed="rId3"/>
          <a:stretch>
            <a:fillRect/>
          </a:stretch>
        </p:blipFill>
        <p:spPr>
          <a:xfrm>
            <a:off x="3041679" y="5384602"/>
            <a:ext cx="2250282" cy="330398"/>
          </a:xfrm>
          <a:prstGeom prst="rect">
            <a:avLst/>
          </a:prstGeom>
          <a:ln w="12700">
            <a:miter lim="400000"/>
          </a:ln>
        </p:spPr>
      </p:pic>
    </p:spTree>
    <p:extLst>
      <p:ext uri="{BB962C8B-B14F-4D97-AF65-F5344CB8AC3E}">
        <p14:creationId xmlns:p14="http://schemas.microsoft.com/office/powerpoint/2010/main" val="41564162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8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68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68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bldLvl="5" animBg="1" advAuto="0"/>
      <p:bldP spid="1687" grpId="0" animBg="1" advAuto="0"/>
      <p:bldP spid="1688"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Attention Score Functions (2)"/>
          <p:cNvSpPr txBox="1">
            <a:spLocks noGrp="1"/>
          </p:cNvSpPr>
          <p:nvPr>
            <p:ph type="title"/>
          </p:nvPr>
        </p:nvSpPr>
        <p:spPr>
          <a:xfrm>
            <a:off x="669727" y="312539"/>
            <a:ext cx="7804547" cy="1419015"/>
          </a:xfrm>
          <a:prstGeom prst="rect">
            <a:avLst/>
          </a:prstGeom>
        </p:spPr>
        <p:txBody>
          <a:bodyPr>
            <a:normAutofit fontScale="90000"/>
          </a:bodyPr>
          <a:lstStyle>
            <a:lvl1pPr defTabSz="484886">
              <a:defRPr sz="6640"/>
            </a:lvl1pPr>
          </a:lstStyle>
          <a:p>
            <a:r>
              <a:t>Attention Score Functions (2)</a:t>
            </a:r>
          </a:p>
        </p:txBody>
      </p:sp>
      <p:sp>
        <p:nvSpPr>
          <p:cNvPr id="1691" name="Dot Product (Luong et al. 2015)…"/>
          <p:cNvSpPr txBox="1">
            <a:spLocks noGrp="1"/>
          </p:cNvSpPr>
          <p:nvPr>
            <p:ph type="body" idx="1"/>
          </p:nvPr>
        </p:nvSpPr>
        <p:spPr>
          <a:xfrm>
            <a:off x="669727" y="1830586"/>
            <a:ext cx="7804547" cy="3517646"/>
          </a:xfrm>
          <a:prstGeom prst="rect">
            <a:avLst/>
          </a:prstGeom>
        </p:spPr>
        <p:txBody>
          <a:bodyPr>
            <a:normAutofit fontScale="85000" lnSpcReduction="20000"/>
          </a:bodyPr>
          <a:lstStyle/>
          <a:p>
            <a:pPr marL="240646" indent="-240646" defTabSz="316278">
              <a:spcBef>
                <a:spcPts val="2250"/>
              </a:spcBef>
              <a:defRPr sz="2772"/>
            </a:pPr>
            <a:r>
              <a:rPr b="1">
                <a:latin typeface="Helvetica"/>
                <a:ea typeface="Helvetica"/>
                <a:cs typeface="Helvetica"/>
                <a:sym typeface="Helvetica"/>
              </a:rPr>
              <a:t>Dot Product</a:t>
            </a:r>
            <a:r>
              <a:t> (Luong et al. 2015)</a:t>
            </a:r>
            <a:br/>
            <a:br/>
            <a:endParaRPr/>
          </a:p>
          <a:p>
            <a:pPr marL="481292" lvl="1" indent="-240646" defTabSz="316278">
              <a:spcBef>
                <a:spcPts val="2250"/>
              </a:spcBef>
              <a:defRPr sz="2772"/>
            </a:pPr>
            <a:r>
              <a:t>No parameters! But requires sizes to be the same.</a:t>
            </a:r>
          </a:p>
          <a:p>
            <a:pPr marL="240646" indent="-240646" defTabSz="316278">
              <a:spcBef>
                <a:spcPts val="2250"/>
              </a:spcBef>
              <a:defRPr sz="2772"/>
            </a:pPr>
            <a:r>
              <a:rPr b="1">
                <a:latin typeface="Helvetica"/>
                <a:ea typeface="Helvetica"/>
                <a:cs typeface="Helvetica"/>
                <a:sym typeface="Helvetica"/>
              </a:rPr>
              <a:t>Scaled Dot Product </a:t>
            </a:r>
            <a:r>
              <a:t>(Vaswani et al. 2017)</a:t>
            </a:r>
          </a:p>
          <a:p>
            <a:pPr marL="481292" lvl="1" indent="-240646" defTabSz="316278">
              <a:spcBef>
                <a:spcPts val="2250"/>
              </a:spcBef>
              <a:defRPr sz="2772"/>
            </a:pPr>
            <a:r>
              <a:t>Problem: scale of dot product increases as dimensions get larger</a:t>
            </a:r>
          </a:p>
          <a:p>
            <a:pPr marL="481292" lvl="1" indent="-240646" defTabSz="316278">
              <a:spcBef>
                <a:spcPts val="2250"/>
              </a:spcBef>
              <a:defRPr sz="2772"/>
            </a:pPr>
            <a:r>
              <a:t>Fix: scale by size of the vector</a:t>
            </a:r>
          </a:p>
        </p:txBody>
      </p:sp>
      <p:pic>
        <p:nvPicPr>
          <p:cNvPr id="1692" name="eq-030-dot.pdf" descr="eq-030-dot.pdf"/>
          <p:cNvPicPr>
            <a:picLocks noChangeAspect="1"/>
          </p:cNvPicPr>
          <p:nvPr/>
        </p:nvPicPr>
        <p:blipFill>
          <a:blip r:embed="rId2"/>
          <a:stretch>
            <a:fillRect/>
          </a:stretch>
        </p:blipFill>
        <p:spPr>
          <a:xfrm>
            <a:off x="3666520" y="2372433"/>
            <a:ext cx="1902024" cy="330399"/>
          </a:xfrm>
          <a:prstGeom prst="rect">
            <a:avLst/>
          </a:prstGeom>
          <a:ln w="12700">
            <a:miter lim="400000"/>
          </a:ln>
        </p:spPr>
      </p:pic>
      <p:pic>
        <p:nvPicPr>
          <p:cNvPr id="1693" name="eq-040-scaleddot.pdf" descr="eq-040-scaleddot.pdf"/>
          <p:cNvPicPr>
            <a:picLocks noChangeAspect="1"/>
          </p:cNvPicPr>
          <p:nvPr/>
        </p:nvPicPr>
        <p:blipFill>
          <a:blip r:embed="rId3"/>
          <a:stretch>
            <a:fillRect/>
          </a:stretch>
        </p:blipFill>
        <p:spPr>
          <a:xfrm>
            <a:off x="3522762" y="5565397"/>
            <a:ext cx="2098477" cy="812602"/>
          </a:xfrm>
          <a:prstGeom prst="rect">
            <a:avLst/>
          </a:prstGeom>
          <a:ln w="12700">
            <a:miter lim="400000"/>
          </a:ln>
        </p:spPr>
      </p:pic>
    </p:spTree>
    <p:extLst>
      <p:ext uri="{BB962C8B-B14F-4D97-AF65-F5344CB8AC3E}">
        <p14:creationId xmlns:p14="http://schemas.microsoft.com/office/powerpoint/2010/main" val="32850251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9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691">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691">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691">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9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build="p" bldLvl="5" animBg="1" advAuto="0"/>
      <p:bldP spid="1692" grpId="0" animBg="1" advAuto="0"/>
      <p:bldP spid="1693"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Extensions to Attention"/>
          <p:cNvSpPr txBox="1">
            <a:spLocks noGrp="1"/>
          </p:cNvSpPr>
          <p:nvPr>
            <p:ph type="title"/>
          </p:nvPr>
        </p:nvSpPr>
        <p:spPr>
          <a:xfrm>
            <a:off x="669727" y="2455664"/>
            <a:ext cx="7804547" cy="1518047"/>
          </a:xfrm>
          <a:prstGeom prst="rect">
            <a:avLst/>
          </a:prstGeom>
        </p:spPr>
        <p:txBody>
          <a:bodyPr/>
          <a:lstStyle/>
          <a:p>
            <a:r>
              <a:t>Extensions to Attention</a:t>
            </a:r>
          </a:p>
        </p:txBody>
      </p:sp>
    </p:spTree>
    <p:extLst>
      <p:ext uri="{BB962C8B-B14F-4D97-AF65-F5344CB8AC3E}">
        <p14:creationId xmlns:p14="http://schemas.microsoft.com/office/powerpoint/2010/main" val="317931306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Intra-Attention / Self Attention…"/>
          <p:cNvSpPr txBox="1">
            <a:spLocks noGrp="1"/>
          </p:cNvSpPr>
          <p:nvPr>
            <p:ph type="title"/>
          </p:nvPr>
        </p:nvSpPr>
        <p:spPr>
          <a:prstGeom prst="rect">
            <a:avLst/>
          </a:prstGeom>
        </p:spPr>
        <p:txBody>
          <a:bodyPr>
            <a:normAutofit fontScale="90000"/>
          </a:bodyPr>
          <a:lstStyle/>
          <a:p>
            <a:pPr defTabSz="340923">
              <a:defRPr sz="6640"/>
            </a:pPr>
            <a:r>
              <a:t>Intra-Attention / Self Attention</a:t>
            </a:r>
          </a:p>
          <a:p>
            <a:pPr defTabSz="340923">
              <a:defRPr sz="3984"/>
            </a:pPr>
            <a:r>
              <a:t>(Cheng et al. 2016)</a:t>
            </a:r>
          </a:p>
        </p:txBody>
      </p:sp>
      <p:sp>
        <p:nvSpPr>
          <p:cNvPr id="1698" name="Each element in the sentence attends to other elements → context sensitive encodings!"/>
          <p:cNvSpPr txBox="1">
            <a:spLocks noGrp="1"/>
          </p:cNvSpPr>
          <p:nvPr>
            <p:ph type="body" sz="quarter" idx="1"/>
          </p:nvPr>
        </p:nvSpPr>
        <p:spPr>
          <a:xfrm>
            <a:off x="669727" y="1830586"/>
            <a:ext cx="7804547" cy="952298"/>
          </a:xfrm>
          <a:prstGeom prst="rect">
            <a:avLst/>
          </a:prstGeom>
        </p:spPr>
        <p:txBody>
          <a:bodyPr/>
          <a:lstStyle/>
          <a:p>
            <a:r>
              <a:t>Each element in the sentence attends to other elements → context sensitive encodings!</a:t>
            </a:r>
          </a:p>
        </p:txBody>
      </p:sp>
      <p:sp>
        <p:nvSpPr>
          <p:cNvPr id="1699" name="this"/>
          <p:cNvSpPr txBox="1"/>
          <p:nvPr/>
        </p:nvSpPr>
        <p:spPr>
          <a:xfrm>
            <a:off x="2852964" y="3029057"/>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0" name="is"/>
          <p:cNvSpPr txBox="1"/>
          <p:nvPr/>
        </p:nvSpPr>
        <p:spPr>
          <a:xfrm>
            <a:off x="3790687" y="3029057"/>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1" name="an"/>
          <p:cNvSpPr txBox="1"/>
          <p:nvPr/>
        </p:nvSpPr>
        <p:spPr>
          <a:xfrm>
            <a:off x="4531673" y="302905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2" name="example"/>
          <p:cNvSpPr txBox="1"/>
          <p:nvPr/>
        </p:nvSpPr>
        <p:spPr>
          <a:xfrm>
            <a:off x="5165717" y="3029057"/>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sp>
        <p:nvSpPr>
          <p:cNvPr id="1703" name="this"/>
          <p:cNvSpPr txBox="1"/>
          <p:nvPr/>
        </p:nvSpPr>
        <p:spPr>
          <a:xfrm>
            <a:off x="1781401" y="3564838"/>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4" name="is"/>
          <p:cNvSpPr txBox="1"/>
          <p:nvPr/>
        </p:nvSpPr>
        <p:spPr>
          <a:xfrm>
            <a:off x="1906523" y="4011322"/>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5" name="an"/>
          <p:cNvSpPr txBox="1"/>
          <p:nvPr/>
        </p:nvSpPr>
        <p:spPr>
          <a:xfrm>
            <a:off x="1843837" y="445780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6" name="example"/>
          <p:cNvSpPr txBox="1"/>
          <p:nvPr/>
        </p:nvSpPr>
        <p:spPr>
          <a:xfrm>
            <a:off x="1406319" y="4859643"/>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grpSp>
        <p:nvGrpSpPr>
          <p:cNvPr id="1717" name="Group"/>
          <p:cNvGrpSpPr/>
          <p:nvPr/>
        </p:nvGrpSpPr>
        <p:grpSpPr>
          <a:xfrm>
            <a:off x="2964657" y="3546499"/>
            <a:ext cx="275838" cy="2821064"/>
            <a:chOff x="0" y="0"/>
            <a:chExt cx="392302" cy="4012178"/>
          </a:xfrm>
        </p:grpSpPr>
        <p:sp>
          <p:nvSpPr>
            <p:cNvPr id="1707" name="Square"/>
            <p:cNvSpPr/>
            <p:nvPr/>
          </p:nvSpPr>
          <p:spPr>
            <a:xfrm>
              <a:off x="0" y="0"/>
              <a:ext cx="392303" cy="392303"/>
            </a:xfrm>
            <a:prstGeom prst="rect">
              <a:avLst/>
            </a:prstGeom>
            <a:solidFill>
              <a:srgbClr val="53585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8" name="Square"/>
            <p:cNvSpPr/>
            <p:nvPr/>
          </p:nvSpPr>
          <p:spPr>
            <a:xfrm>
              <a:off x="0" y="63500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9"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0" name="Square"/>
            <p:cNvSpPr/>
            <p:nvPr/>
          </p:nvSpPr>
          <p:spPr>
            <a:xfrm>
              <a:off x="0" y="1981199"/>
              <a:ext cx="392303" cy="392304"/>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15" name="Group"/>
            <p:cNvGrpSpPr/>
            <p:nvPr/>
          </p:nvGrpSpPr>
          <p:grpSpPr>
            <a:xfrm>
              <a:off x="54983" y="3121128"/>
              <a:ext cx="282338" cy="891051"/>
              <a:chOff x="0" y="0"/>
              <a:chExt cx="282336" cy="891050"/>
            </a:xfrm>
          </p:grpSpPr>
          <p:sp>
            <p:nvSpPr>
              <p:cNvPr id="17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16"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28" name="Group"/>
          <p:cNvGrpSpPr/>
          <p:nvPr/>
        </p:nvGrpSpPr>
        <p:grpSpPr>
          <a:xfrm>
            <a:off x="3812977" y="3546499"/>
            <a:ext cx="275838" cy="2821064"/>
            <a:chOff x="0" y="0"/>
            <a:chExt cx="392302" cy="4012178"/>
          </a:xfrm>
        </p:grpSpPr>
        <p:sp>
          <p:nvSpPr>
            <p:cNvPr id="1718" name="Square"/>
            <p:cNvSpPr/>
            <p:nvPr/>
          </p:nvSpPr>
          <p:spPr>
            <a:xfrm>
              <a:off x="0" y="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9" name="Square"/>
            <p:cNvSpPr/>
            <p:nvPr/>
          </p:nvSpPr>
          <p:spPr>
            <a:xfrm>
              <a:off x="0" y="6350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0"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1" name="Square"/>
            <p:cNvSpPr/>
            <p:nvPr/>
          </p:nvSpPr>
          <p:spPr>
            <a:xfrm>
              <a:off x="0" y="1981199"/>
              <a:ext cx="392303" cy="392304"/>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26" name="Group"/>
            <p:cNvGrpSpPr/>
            <p:nvPr/>
          </p:nvGrpSpPr>
          <p:grpSpPr>
            <a:xfrm>
              <a:off x="49331" y="3121128"/>
              <a:ext cx="282338" cy="891051"/>
              <a:chOff x="0" y="0"/>
              <a:chExt cx="282336" cy="891050"/>
            </a:xfrm>
          </p:grpSpPr>
          <p:sp>
            <p:nvSpPr>
              <p:cNvPr id="172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2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27"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39" name="Group"/>
          <p:cNvGrpSpPr/>
          <p:nvPr/>
        </p:nvGrpSpPr>
        <p:grpSpPr>
          <a:xfrm>
            <a:off x="4607719" y="3546499"/>
            <a:ext cx="275838" cy="2821064"/>
            <a:chOff x="0" y="0"/>
            <a:chExt cx="392302" cy="4012178"/>
          </a:xfrm>
        </p:grpSpPr>
        <p:sp>
          <p:nvSpPr>
            <p:cNvPr id="1729"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0"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1" name="Square"/>
            <p:cNvSpPr/>
            <p:nvPr/>
          </p:nvSpPr>
          <p:spPr>
            <a:xfrm>
              <a:off x="0" y="13462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2" name="Square"/>
            <p:cNvSpPr/>
            <p:nvPr/>
          </p:nvSpPr>
          <p:spPr>
            <a:xfrm>
              <a:off x="0" y="1981199"/>
              <a:ext cx="392303" cy="392304"/>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37" name="Group"/>
            <p:cNvGrpSpPr/>
            <p:nvPr/>
          </p:nvGrpSpPr>
          <p:grpSpPr>
            <a:xfrm>
              <a:off x="54982" y="3121128"/>
              <a:ext cx="282338" cy="891051"/>
              <a:chOff x="0" y="0"/>
              <a:chExt cx="282336" cy="891050"/>
            </a:xfrm>
          </p:grpSpPr>
          <p:sp>
            <p:nvSpPr>
              <p:cNvPr id="173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3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38" name="Line"/>
            <p:cNvSpPr/>
            <p:nvPr/>
          </p:nvSpPr>
          <p:spPr>
            <a:xfrm flipH="1">
              <a:off x="1904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50" name="Group"/>
          <p:cNvGrpSpPr/>
          <p:nvPr/>
        </p:nvGrpSpPr>
        <p:grpSpPr>
          <a:xfrm>
            <a:off x="5598914" y="3546499"/>
            <a:ext cx="275838" cy="2821064"/>
            <a:chOff x="0" y="0"/>
            <a:chExt cx="392302" cy="4012178"/>
          </a:xfrm>
        </p:grpSpPr>
        <p:sp>
          <p:nvSpPr>
            <p:cNvPr id="1740"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1"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2"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3" name="Square"/>
            <p:cNvSpPr/>
            <p:nvPr/>
          </p:nvSpPr>
          <p:spPr>
            <a:xfrm>
              <a:off x="0" y="1981199"/>
              <a:ext cx="392303" cy="392304"/>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48" name="Group"/>
            <p:cNvGrpSpPr/>
            <p:nvPr/>
          </p:nvGrpSpPr>
          <p:grpSpPr>
            <a:xfrm>
              <a:off x="54982" y="3121128"/>
              <a:ext cx="282338" cy="891051"/>
              <a:chOff x="0" y="0"/>
              <a:chExt cx="282336" cy="891050"/>
            </a:xfrm>
          </p:grpSpPr>
          <p:sp>
            <p:nvSpPr>
              <p:cNvPr id="174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4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49"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369010097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7" grpId="0" animBg="1" advAuto="0"/>
      <p:bldP spid="1728" grpId="0" animBg="1" advAuto="0"/>
      <p:bldP spid="1739" grpId="0" animBg="1" advAuto="0"/>
      <p:bldP spid="1750"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Multi-headed Attention"/>
          <p:cNvSpPr txBox="1">
            <a:spLocks noGrp="1"/>
          </p:cNvSpPr>
          <p:nvPr>
            <p:ph type="title"/>
          </p:nvPr>
        </p:nvSpPr>
        <p:spPr>
          <a:xfrm>
            <a:off x="669727" y="-223242"/>
            <a:ext cx="7804547" cy="1518047"/>
          </a:xfrm>
          <a:prstGeom prst="rect">
            <a:avLst/>
          </a:prstGeom>
        </p:spPr>
        <p:txBody>
          <a:bodyPr/>
          <a:lstStyle/>
          <a:p>
            <a:r>
              <a:t>Multi-headed Attention</a:t>
            </a:r>
          </a:p>
        </p:txBody>
      </p:sp>
      <p:sp>
        <p:nvSpPr>
          <p:cNvPr id="1753" name="Idea: multiple attention “heads” focus on different parts of the sentence"/>
          <p:cNvSpPr txBox="1">
            <a:spLocks noGrp="1"/>
          </p:cNvSpPr>
          <p:nvPr>
            <p:ph type="body" sz="quarter" idx="1"/>
          </p:nvPr>
        </p:nvSpPr>
        <p:spPr>
          <a:xfrm>
            <a:off x="669727" y="1116211"/>
            <a:ext cx="7804547" cy="437887"/>
          </a:xfrm>
          <a:prstGeom prst="rect">
            <a:avLst/>
          </a:prstGeom>
        </p:spPr>
        <p:txBody>
          <a:bodyPr>
            <a:normAutofit fontScale="77500" lnSpcReduction="20000"/>
          </a:bodyPr>
          <a:lstStyle/>
          <a:p>
            <a:pPr marL="228145" indent="-228145" defTabSz="299848">
              <a:spcBef>
                <a:spcPts val="2109"/>
              </a:spcBef>
              <a:defRPr sz="2628"/>
            </a:pPr>
            <a:r>
              <a:rPr b="1">
                <a:latin typeface="Helvetica"/>
                <a:ea typeface="Helvetica"/>
                <a:cs typeface="Helvetica"/>
                <a:sym typeface="Helvetica"/>
              </a:rPr>
              <a:t>Idea:</a:t>
            </a:r>
            <a:r>
              <a:t> multiple attention “heads” focus on different parts of the sentence</a:t>
            </a:r>
          </a:p>
        </p:txBody>
      </p:sp>
      <p:sp>
        <p:nvSpPr>
          <p:cNvPr id="1754" name="Or multiple independently learned heads (Vaswani et al. 2017)"/>
          <p:cNvSpPr txBox="1"/>
          <p:nvPr/>
        </p:nvSpPr>
        <p:spPr>
          <a:xfrm>
            <a:off x="669727" y="3795117"/>
            <a:ext cx="3667662"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0050" indent="-400050" algn="l" defTabSz="525779">
              <a:spcBef>
                <a:spcPts val="3700"/>
              </a:spcBef>
              <a:buSzPct val="75000"/>
              <a:buChar char="•"/>
              <a:defRPr sz="3239"/>
            </a:lvl1pPr>
          </a:lstStyle>
          <a:p>
            <a:r>
              <a:rPr sz="2277"/>
              <a:t>Or multiple independently learned heads (Vaswani et al. 2017)</a:t>
            </a:r>
          </a:p>
        </p:txBody>
      </p:sp>
      <p:pic>
        <p:nvPicPr>
          <p:cNvPr id="1755" name="Screen Shot 2017-09-25 at 15.58.54.png" descr="Screen Shot 2017-09-25 at 15.58.54.png"/>
          <p:cNvPicPr>
            <a:picLocks noChangeAspect="1"/>
          </p:cNvPicPr>
          <p:nvPr/>
        </p:nvPicPr>
        <p:blipFill>
          <a:blip r:embed="rId2"/>
          <a:stretch>
            <a:fillRect/>
          </a:stretch>
        </p:blipFill>
        <p:spPr>
          <a:xfrm>
            <a:off x="3758945" y="1616580"/>
            <a:ext cx="5072516" cy="1964093"/>
          </a:xfrm>
          <a:prstGeom prst="rect">
            <a:avLst/>
          </a:prstGeom>
          <a:ln w="12700">
            <a:miter lim="400000"/>
          </a:ln>
        </p:spPr>
      </p:pic>
      <p:pic>
        <p:nvPicPr>
          <p:cNvPr id="1756" name="Screen Shot 2017-09-25 at 16.01.01.png" descr="Screen Shot 2017-09-25 at 16.01.01.png"/>
          <p:cNvPicPr>
            <a:picLocks noChangeAspect="1"/>
          </p:cNvPicPr>
          <p:nvPr/>
        </p:nvPicPr>
        <p:blipFill>
          <a:blip r:embed="rId3"/>
          <a:stretch>
            <a:fillRect/>
          </a:stretch>
        </p:blipFill>
        <p:spPr>
          <a:xfrm>
            <a:off x="4537641" y="3775666"/>
            <a:ext cx="3874830" cy="2322466"/>
          </a:xfrm>
          <a:prstGeom prst="rect">
            <a:avLst/>
          </a:prstGeom>
          <a:ln w="12700">
            <a:miter lim="400000"/>
          </a:ln>
        </p:spPr>
      </p:pic>
      <p:sp>
        <p:nvSpPr>
          <p:cNvPr id="1757" name="e.g. Different heads for “copy” vs regular (Allamanis et al. 2016)"/>
          <p:cNvSpPr txBox="1"/>
          <p:nvPr/>
        </p:nvSpPr>
        <p:spPr>
          <a:xfrm>
            <a:off x="589480" y="1705877"/>
            <a:ext cx="2866971"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lnSpcReduction="10000"/>
          </a:bodyPr>
          <a:lstStyle>
            <a:lvl1pPr marL="395604" indent="-395604" algn="l" defTabSz="519937">
              <a:spcBef>
                <a:spcPts val="3700"/>
              </a:spcBef>
              <a:buSzPct val="75000"/>
              <a:buChar char="•"/>
              <a:defRPr sz="3204"/>
            </a:lvl1pPr>
          </a:lstStyle>
          <a:p>
            <a:r>
              <a:rPr sz="2253"/>
              <a:t>e.g. Different heads for “copy” vs regular (Allamanis et al. 2016)</a:t>
            </a:r>
          </a:p>
        </p:txBody>
      </p:sp>
      <p:sp>
        <p:nvSpPr>
          <p:cNvPr id="1758" name="Or one head for every hidden node! (Choi et al. 2018)"/>
          <p:cNvSpPr txBox="1"/>
          <p:nvPr/>
        </p:nvSpPr>
        <p:spPr>
          <a:xfrm>
            <a:off x="589480" y="6146923"/>
            <a:ext cx="7804548" cy="55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26719" indent="-426719" algn="l" defTabSz="560831">
              <a:spcBef>
                <a:spcPts val="4000"/>
              </a:spcBef>
              <a:buSzPct val="75000"/>
              <a:buChar char="•"/>
              <a:defRPr sz="3455"/>
            </a:lvl1pPr>
          </a:lstStyle>
          <a:p>
            <a:r>
              <a:rPr sz="2429"/>
              <a:t>Or one head for every hidden node! (Choi et al. 2018)</a:t>
            </a:r>
          </a:p>
        </p:txBody>
      </p:sp>
    </p:spTree>
    <p:extLst>
      <p:ext uri="{BB962C8B-B14F-4D97-AF65-F5344CB8AC3E}">
        <p14:creationId xmlns:p14="http://schemas.microsoft.com/office/powerpoint/2010/main" val="33866756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5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7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75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7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758">
                                            <p:bg/>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7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advAuto="0"/>
      <p:bldP spid="1754" grpId="0" animBg="1" advAuto="0"/>
      <p:bldP spid="1755" grpId="0" animBg="1" advAuto="0"/>
      <p:bldP spid="1756" grpId="0" animBg="1" advAuto="0"/>
      <p:bldP spid="1757" grpId="0" animBg="1" advAuto="0"/>
      <p:bldP spid="1758" grpId="0" build="p" bldLvl="5"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Attending to Previously Generated Things"/>
          <p:cNvSpPr txBox="1">
            <a:spLocks noGrp="1"/>
          </p:cNvSpPr>
          <p:nvPr>
            <p:ph type="title"/>
          </p:nvPr>
        </p:nvSpPr>
        <p:spPr>
          <a:prstGeom prst="rect">
            <a:avLst/>
          </a:prstGeom>
        </p:spPr>
        <p:txBody>
          <a:bodyPr>
            <a:normAutofit fontScale="90000"/>
          </a:bodyPr>
          <a:lstStyle>
            <a:lvl1pPr defTabSz="490727">
              <a:defRPr sz="6719"/>
            </a:lvl1pPr>
          </a:lstStyle>
          <a:p>
            <a:r>
              <a:t>Attending to Previously Generated Things</a:t>
            </a:r>
          </a:p>
        </p:txBody>
      </p:sp>
      <p:sp>
        <p:nvSpPr>
          <p:cNvPr id="1761" name="In language modeling, attend to the previous words (Merity et al. 2016)…"/>
          <p:cNvSpPr txBox="1">
            <a:spLocks noGrp="1"/>
          </p:cNvSpPr>
          <p:nvPr>
            <p:ph type="body" idx="1"/>
          </p:nvPr>
        </p:nvSpPr>
        <p:spPr>
          <a:prstGeom prst="rect">
            <a:avLst/>
          </a:prstGeom>
        </p:spPr>
        <p:txBody>
          <a:bodyPr>
            <a:normAutofit fontScale="85000" lnSpcReduction="20000"/>
          </a:bodyPr>
          <a:lstStyle/>
          <a:p>
            <a:pPr marL="275024" indent="-275024" defTabSz="361460">
              <a:spcBef>
                <a:spcPts val="2531"/>
              </a:spcBef>
              <a:defRPr sz="3168"/>
            </a:pPr>
            <a:r>
              <a:rPr dirty="0"/>
              <a:t>In language modeling, attend to the previous words (</a:t>
            </a:r>
            <a:r>
              <a:rPr dirty="0" err="1"/>
              <a:t>Merity</a:t>
            </a:r>
            <a:r>
              <a:rPr dirty="0"/>
              <a:t> et al. 2016)</a:t>
            </a:r>
            <a:br>
              <a:rPr dirty="0"/>
            </a:br>
            <a:br>
              <a:rPr dirty="0"/>
            </a:br>
            <a:br>
              <a:rPr dirty="0"/>
            </a:br>
            <a:br>
              <a:rPr dirty="0"/>
            </a:br>
            <a:br>
              <a:rPr dirty="0"/>
            </a:br>
            <a:br>
              <a:rPr dirty="0"/>
            </a:br>
            <a:br>
              <a:rPr dirty="0"/>
            </a:br>
            <a:br>
              <a:rPr dirty="0"/>
            </a:br>
            <a:endParaRPr dirty="0"/>
          </a:p>
          <a:p>
            <a:pPr marL="275024" indent="-275024" defTabSz="361460">
              <a:spcBef>
                <a:spcPts val="2531"/>
              </a:spcBef>
              <a:defRPr sz="3168"/>
            </a:pPr>
            <a:r>
              <a:rPr dirty="0"/>
              <a:t>In translation, attend to either input or previous output (Vaswani et al. 2017)</a:t>
            </a:r>
          </a:p>
        </p:txBody>
      </p:sp>
      <p:pic>
        <p:nvPicPr>
          <p:cNvPr id="1762" name="Screen Shot 2017-09-25 at 10.35.24.png" descr="Screen Shot 2017-09-25 at 10.35.24.png"/>
          <p:cNvPicPr>
            <a:picLocks noChangeAspect="1"/>
          </p:cNvPicPr>
          <p:nvPr/>
        </p:nvPicPr>
        <p:blipFill>
          <a:blip r:embed="rId2"/>
          <a:stretch>
            <a:fillRect/>
          </a:stretch>
        </p:blipFill>
        <p:spPr>
          <a:xfrm>
            <a:off x="1905000" y="2590800"/>
            <a:ext cx="4966370" cy="2443323"/>
          </a:xfrm>
          <a:prstGeom prst="rect">
            <a:avLst/>
          </a:prstGeom>
          <a:ln w="12700">
            <a:miter lim="400000"/>
          </a:ln>
        </p:spPr>
      </p:pic>
    </p:spTree>
    <p:extLst>
      <p:ext uri="{BB962C8B-B14F-4D97-AF65-F5344CB8AC3E}">
        <p14:creationId xmlns:p14="http://schemas.microsoft.com/office/powerpoint/2010/main" val="32742814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6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7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7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 grpId="0" build="p" bldLvl="5" animBg="1" advAuto="0"/>
      <p:bldP spid="1762"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An Interesting Case Study:…"/>
          <p:cNvSpPr txBox="1">
            <a:spLocks noGrp="1"/>
          </p:cNvSpPr>
          <p:nvPr>
            <p:ph type="title"/>
          </p:nvPr>
        </p:nvSpPr>
        <p:spPr>
          <a:xfrm>
            <a:off x="669727" y="2187774"/>
            <a:ext cx="7804547" cy="2278737"/>
          </a:xfrm>
          <a:prstGeom prst="rect">
            <a:avLst/>
          </a:prstGeom>
        </p:spPr>
        <p:txBody>
          <a:bodyPr>
            <a:normAutofit fontScale="90000"/>
          </a:bodyPr>
          <a:lstStyle/>
          <a:p>
            <a:pPr defTabSz="369675">
              <a:defRPr sz="7200"/>
            </a:pPr>
            <a:r>
              <a:t>An Interesting Case Study:</a:t>
            </a:r>
          </a:p>
          <a:p>
            <a:pPr defTabSz="369675">
              <a:defRPr sz="7200"/>
            </a:pPr>
            <a:r>
              <a:t>“Attention is All You Need”</a:t>
            </a:r>
          </a:p>
          <a:p>
            <a:pPr defTabSz="369675">
              <a:defRPr sz="4319"/>
            </a:pPr>
            <a:r>
              <a:t>(Vaswani et al. 2017)</a:t>
            </a:r>
          </a:p>
        </p:txBody>
      </p:sp>
    </p:spTree>
    <p:extLst>
      <p:ext uri="{BB962C8B-B14F-4D97-AF65-F5344CB8AC3E}">
        <p14:creationId xmlns:p14="http://schemas.microsoft.com/office/powerpoint/2010/main" val="232874503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A sequence-to-sequence model based entirely on attention…"/>
          <p:cNvSpPr txBox="1">
            <a:spLocks noGrp="1"/>
          </p:cNvSpPr>
          <p:nvPr>
            <p:ph type="body" sz="half" idx="1"/>
          </p:nvPr>
        </p:nvSpPr>
        <p:spPr>
          <a:xfrm>
            <a:off x="669726" y="1830586"/>
            <a:ext cx="3267560" cy="4872658"/>
          </a:xfrm>
          <a:prstGeom prst="rect">
            <a:avLst/>
          </a:prstGeom>
        </p:spPr>
        <p:txBody>
          <a:bodyPr>
            <a:normAutofit fontScale="85000" lnSpcReduction="20000"/>
          </a:bodyPr>
          <a:lstStyle/>
          <a:p>
            <a:pPr marL="281275" indent="-281275" defTabSz="369675">
              <a:spcBef>
                <a:spcPts val="2601"/>
              </a:spcBef>
              <a:defRPr sz="3239"/>
            </a:pPr>
            <a:r>
              <a:t>A sequence-to-sequence model based entirely on attention</a:t>
            </a:r>
          </a:p>
          <a:p>
            <a:pPr marL="281275" indent="-281275" defTabSz="369675">
              <a:spcBef>
                <a:spcPts val="2601"/>
              </a:spcBef>
              <a:defRPr sz="3239"/>
            </a:pPr>
            <a:r>
              <a:t>Also have attention on the output side! Calculate probability of next word by attention over previous words.</a:t>
            </a:r>
          </a:p>
          <a:p>
            <a:pPr marL="281275" indent="-281275" defTabSz="369675">
              <a:spcBef>
                <a:spcPts val="2601"/>
              </a:spcBef>
              <a:defRPr sz="3239"/>
            </a:pPr>
            <a:r>
              <a:t>Fast: only matrix multiplications</a:t>
            </a:r>
          </a:p>
        </p:txBody>
      </p:sp>
      <p:pic>
        <p:nvPicPr>
          <p:cNvPr id="1767" name="Screen Shot 2017-09-25 at 16.03.13.png" descr="Screen Shot 2017-09-25 at 16.03.13.png"/>
          <p:cNvPicPr>
            <a:picLocks noChangeAspect="1"/>
          </p:cNvPicPr>
          <p:nvPr/>
        </p:nvPicPr>
        <p:blipFill>
          <a:blip r:embed="rId2"/>
          <a:stretch>
            <a:fillRect/>
          </a:stretch>
        </p:blipFill>
        <p:spPr>
          <a:xfrm>
            <a:off x="4085632" y="217012"/>
            <a:ext cx="4608171" cy="6592245"/>
          </a:xfrm>
          <a:prstGeom prst="rect">
            <a:avLst/>
          </a:prstGeom>
          <a:ln w="12700">
            <a:miter lim="400000"/>
          </a:ln>
        </p:spPr>
      </p:pic>
      <p:sp>
        <p:nvSpPr>
          <p:cNvPr id="1768" name="Summary of the “Transformer&quot;…"/>
          <p:cNvSpPr txBox="1">
            <a:spLocks noGrp="1"/>
          </p:cNvSpPr>
          <p:nvPr>
            <p:ph type="title"/>
          </p:nvPr>
        </p:nvSpPr>
        <p:spPr>
          <a:xfrm>
            <a:off x="669727" y="312539"/>
            <a:ext cx="5916840" cy="1518047"/>
          </a:xfrm>
          <a:prstGeom prst="rect">
            <a:avLst/>
          </a:prstGeom>
        </p:spPr>
        <p:txBody>
          <a:bodyPr>
            <a:normAutofit fontScale="90000"/>
          </a:bodyPr>
          <a:lstStyle/>
          <a:p>
            <a:pPr defTabSz="266987">
              <a:defRPr sz="5200"/>
            </a:pPr>
            <a:r>
              <a:t>Summary of the “Transformer"</a:t>
            </a:r>
          </a:p>
          <a:p>
            <a:pPr defTabSz="266987">
              <a:defRPr sz="3120"/>
            </a:pPr>
            <a:r>
              <a:t>(Vaswani et al. 2017)</a:t>
            </a:r>
          </a:p>
        </p:txBody>
      </p:sp>
    </p:spTree>
    <p:extLst>
      <p:ext uri="{BB962C8B-B14F-4D97-AF65-F5344CB8AC3E}">
        <p14:creationId xmlns:p14="http://schemas.microsoft.com/office/powerpoint/2010/main" val="81900237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Attention Tricks"/>
          <p:cNvSpPr txBox="1">
            <a:spLocks noGrp="1"/>
          </p:cNvSpPr>
          <p:nvPr>
            <p:ph type="title"/>
          </p:nvPr>
        </p:nvSpPr>
        <p:spPr>
          <a:prstGeom prst="rect">
            <a:avLst/>
          </a:prstGeom>
        </p:spPr>
        <p:txBody>
          <a:bodyPr/>
          <a:lstStyle/>
          <a:p>
            <a:r>
              <a:t>Attention Tricks</a:t>
            </a:r>
          </a:p>
        </p:txBody>
      </p:sp>
      <p:sp>
        <p:nvSpPr>
          <p:cNvPr id="1771" name="Self Attention: Each layer combines words with others…"/>
          <p:cNvSpPr txBox="1">
            <a:spLocks noGrp="1"/>
          </p:cNvSpPr>
          <p:nvPr>
            <p:ph type="body" idx="1"/>
          </p:nvPr>
        </p:nvSpPr>
        <p:spPr>
          <a:prstGeom prst="rect">
            <a:avLst/>
          </a:prstGeom>
        </p:spPr>
        <p:txBody>
          <a:bodyPr/>
          <a:lstStyle/>
          <a:p>
            <a:r>
              <a:rPr b="1" dirty="0">
                <a:latin typeface="Helvetica"/>
                <a:ea typeface="Helvetica"/>
                <a:cs typeface="Helvetica"/>
                <a:sym typeface="Helvetica"/>
              </a:rPr>
              <a:t>Self Attention:</a:t>
            </a:r>
            <a:r>
              <a:rPr dirty="0"/>
              <a:t> Each layer combines words with others</a:t>
            </a:r>
          </a:p>
          <a:p>
            <a:r>
              <a:rPr b="1" dirty="0">
                <a:latin typeface="Helvetica"/>
                <a:ea typeface="Helvetica"/>
                <a:cs typeface="Helvetica"/>
                <a:sym typeface="Helvetica"/>
              </a:rPr>
              <a:t>Multi-headed Attention:</a:t>
            </a:r>
            <a:r>
              <a:rPr dirty="0"/>
              <a:t> 8 attention heads </a:t>
            </a:r>
            <a:r>
              <a:rPr lang="en-US" dirty="0"/>
              <a:t>function</a:t>
            </a:r>
            <a:r>
              <a:rPr dirty="0"/>
              <a:t> independently</a:t>
            </a:r>
          </a:p>
          <a:p>
            <a:r>
              <a:rPr b="1" dirty="0">
                <a:latin typeface="Helvetica"/>
                <a:ea typeface="Helvetica"/>
                <a:cs typeface="Helvetica"/>
                <a:sym typeface="Helvetica"/>
              </a:rPr>
              <a:t>Normalized Dot-product Attention:</a:t>
            </a:r>
            <a:r>
              <a:rPr dirty="0"/>
              <a:t> Remove bias in dot product when using large networks</a:t>
            </a:r>
          </a:p>
          <a:p>
            <a:r>
              <a:rPr b="1" dirty="0">
                <a:latin typeface="Helvetica"/>
                <a:ea typeface="Helvetica"/>
                <a:cs typeface="Helvetica"/>
                <a:sym typeface="Helvetica"/>
              </a:rPr>
              <a:t>Positional Encodings:</a:t>
            </a:r>
            <a:r>
              <a:rPr dirty="0"/>
              <a:t> Make sure that even if we don’t have RNN, can still distinguish positions</a:t>
            </a:r>
          </a:p>
        </p:txBody>
      </p:sp>
    </p:spTree>
    <p:extLst>
      <p:ext uri="{BB962C8B-B14F-4D97-AF65-F5344CB8AC3E}">
        <p14:creationId xmlns:p14="http://schemas.microsoft.com/office/powerpoint/2010/main" val="273501422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 grpId="0" build="p" bldLvl="5"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Training Tricks"/>
          <p:cNvSpPr txBox="1">
            <a:spLocks noGrp="1"/>
          </p:cNvSpPr>
          <p:nvPr>
            <p:ph type="title"/>
          </p:nvPr>
        </p:nvSpPr>
        <p:spPr>
          <a:prstGeom prst="rect">
            <a:avLst/>
          </a:prstGeom>
        </p:spPr>
        <p:txBody>
          <a:bodyPr/>
          <a:lstStyle/>
          <a:p>
            <a:r>
              <a:t>Training Tricks</a:t>
            </a:r>
          </a:p>
        </p:txBody>
      </p:sp>
      <p:sp>
        <p:nvSpPr>
          <p:cNvPr id="1774" name="Layer Normalization: Help ensure that layers remain in reasonable range…"/>
          <p:cNvSpPr txBox="1">
            <a:spLocks noGrp="1"/>
          </p:cNvSpPr>
          <p:nvPr>
            <p:ph type="body" idx="1"/>
          </p:nvPr>
        </p:nvSpPr>
        <p:spPr>
          <a:prstGeom prst="rect">
            <a:avLst/>
          </a:prstGeom>
        </p:spPr>
        <p:txBody>
          <a:bodyPr/>
          <a:lstStyle/>
          <a:p>
            <a:r>
              <a:rPr b="1">
                <a:latin typeface="Helvetica"/>
                <a:ea typeface="Helvetica"/>
                <a:cs typeface="Helvetica"/>
                <a:sym typeface="Helvetica"/>
              </a:rPr>
              <a:t>Layer Normalization:</a:t>
            </a:r>
            <a:r>
              <a:t> Help ensure that layers remain in reasonable range</a:t>
            </a:r>
          </a:p>
          <a:p>
            <a:r>
              <a:rPr b="1">
                <a:latin typeface="Helvetica"/>
                <a:ea typeface="Helvetica"/>
                <a:cs typeface="Helvetica"/>
                <a:sym typeface="Helvetica"/>
              </a:rPr>
              <a:t>Specialized Training Schedule:</a:t>
            </a:r>
            <a:r>
              <a:t> Adjust default learning rate of the Adam optimizer</a:t>
            </a:r>
          </a:p>
          <a:p>
            <a:r>
              <a:rPr b="1">
                <a:latin typeface="Helvetica"/>
                <a:ea typeface="Helvetica"/>
                <a:cs typeface="Helvetica"/>
                <a:sym typeface="Helvetica"/>
              </a:rPr>
              <a:t>Label Smoothing:</a:t>
            </a:r>
            <a:r>
              <a:t> Insert some uncertainty in the training process</a:t>
            </a:r>
          </a:p>
          <a:p>
            <a:pPr>
              <a:defRPr b="1">
                <a:latin typeface="Helvetica"/>
                <a:ea typeface="Helvetica"/>
                <a:cs typeface="Helvetica"/>
                <a:sym typeface="Helvetica"/>
              </a:defRPr>
            </a:pPr>
            <a:r>
              <a:t>Masking for Efficient Training</a:t>
            </a:r>
          </a:p>
        </p:txBody>
      </p:sp>
    </p:spTree>
    <p:extLst>
      <p:ext uri="{BB962C8B-B14F-4D97-AF65-F5344CB8AC3E}">
        <p14:creationId xmlns:p14="http://schemas.microsoft.com/office/powerpoint/2010/main" val="4970498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2167659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Masking for Training"/>
          <p:cNvSpPr txBox="1">
            <a:spLocks noGrp="1"/>
          </p:cNvSpPr>
          <p:nvPr>
            <p:ph type="title"/>
          </p:nvPr>
        </p:nvSpPr>
        <p:spPr>
          <a:prstGeom prst="rect">
            <a:avLst/>
          </a:prstGeom>
        </p:spPr>
        <p:txBody>
          <a:bodyPr/>
          <a:lstStyle/>
          <a:p>
            <a:r>
              <a:t>Masking for Training</a:t>
            </a:r>
          </a:p>
        </p:txBody>
      </p:sp>
      <p:sp>
        <p:nvSpPr>
          <p:cNvPr id="1777" name="We want to perform training in as few operations as possible using big matrix multiplies…"/>
          <p:cNvSpPr txBox="1">
            <a:spLocks noGrp="1"/>
          </p:cNvSpPr>
          <p:nvPr>
            <p:ph type="body" sz="half" idx="1"/>
          </p:nvPr>
        </p:nvSpPr>
        <p:spPr>
          <a:xfrm>
            <a:off x="669727" y="1830586"/>
            <a:ext cx="7804547" cy="1684643"/>
          </a:xfrm>
          <a:prstGeom prst="rect">
            <a:avLst/>
          </a:prstGeom>
        </p:spPr>
        <p:txBody>
          <a:bodyPr>
            <a:normAutofit fontScale="77500" lnSpcReduction="20000"/>
          </a:bodyPr>
          <a:lstStyle/>
          <a:p>
            <a:pPr marL="306277" indent="-306277" defTabSz="402536">
              <a:spcBef>
                <a:spcPts val="2883"/>
              </a:spcBef>
              <a:defRPr sz="3528"/>
            </a:pPr>
            <a:r>
              <a:t>We want to perform training in as few operations as possible using big matrix multiplies</a:t>
            </a:r>
          </a:p>
          <a:p>
            <a:pPr marL="306277" indent="-306277" defTabSz="402536">
              <a:spcBef>
                <a:spcPts val="2883"/>
              </a:spcBef>
              <a:defRPr sz="3528"/>
            </a:pPr>
            <a:r>
              <a:t>We can do so by “masking” the results for the output</a:t>
            </a:r>
          </a:p>
        </p:txBody>
      </p:sp>
      <p:sp>
        <p:nvSpPr>
          <p:cNvPr id="1778" name="kono"/>
          <p:cNvSpPr txBox="1"/>
          <p:nvPr/>
        </p:nvSpPr>
        <p:spPr>
          <a:xfrm>
            <a:off x="922363" y="3733089"/>
            <a:ext cx="42319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kono</a:t>
            </a:r>
          </a:p>
        </p:txBody>
      </p:sp>
      <p:sp>
        <p:nvSpPr>
          <p:cNvPr id="1779" name="eiga"/>
          <p:cNvSpPr txBox="1"/>
          <p:nvPr/>
        </p:nvSpPr>
        <p:spPr>
          <a:xfrm>
            <a:off x="1940472" y="3733089"/>
            <a:ext cx="37831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eiga</a:t>
            </a:r>
          </a:p>
        </p:txBody>
      </p:sp>
      <p:sp>
        <p:nvSpPr>
          <p:cNvPr id="1780" name="ga"/>
          <p:cNvSpPr txBox="1"/>
          <p:nvPr/>
        </p:nvSpPr>
        <p:spPr>
          <a:xfrm>
            <a:off x="2869196" y="3733089"/>
            <a:ext cx="25167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ga</a:t>
            </a:r>
          </a:p>
        </p:txBody>
      </p:sp>
      <p:sp>
        <p:nvSpPr>
          <p:cNvPr id="1781" name="kirai"/>
          <p:cNvSpPr txBox="1"/>
          <p:nvPr/>
        </p:nvSpPr>
        <p:spPr>
          <a:xfrm>
            <a:off x="3476522" y="3733089"/>
            <a:ext cx="37189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kirai</a:t>
            </a:r>
          </a:p>
        </p:txBody>
      </p:sp>
      <p:sp>
        <p:nvSpPr>
          <p:cNvPr id="1782" name="I"/>
          <p:cNvSpPr txBox="1"/>
          <p:nvPr/>
        </p:nvSpPr>
        <p:spPr>
          <a:xfrm>
            <a:off x="4440839" y="3733089"/>
            <a:ext cx="11381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a:t>
            </a:r>
          </a:p>
        </p:txBody>
      </p:sp>
      <p:sp>
        <p:nvSpPr>
          <p:cNvPr id="1783" name="hate"/>
          <p:cNvSpPr txBox="1"/>
          <p:nvPr/>
        </p:nvSpPr>
        <p:spPr>
          <a:xfrm>
            <a:off x="4797812" y="3733089"/>
            <a:ext cx="36708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hate</a:t>
            </a:r>
          </a:p>
        </p:txBody>
      </p:sp>
      <p:sp>
        <p:nvSpPr>
          <p:cNvPr id="1784" name="this"/>
          <p:cNvSpPr txBox="1"/>
          <p:nvPr/>
        </p:nvSpPr>
        <p:spPr>
          <a:xfrm>
            <a:off x="5664170" y="3733089"/>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85" name="movie"/>
          <p:cNvSpPr txBox="1"/>
          <p:nvPr/>
        </p:nvSpPr>
        <p:spPr>
          <a:xfrm>
            <a:off x="6378563" y="3733089"/>
            <a:ext cx="47699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movie</a:t>
            </a:r>
          </a:p>
        </p:txBody>
      </p:sp>
      <p:sp>
        <p:nvSpPr>
          <p:cNvPr id="1786" name="&lt;/s&gt;"/>
          <p:cNvSpPr txBox="1"/>
          <p:nvPr/>
        </p:nvSpPr>
        <p:spPr>
          <a:xfrm>
            <a:off x="7452286" y="3733089"/>
            <a:ext cx="35599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&lt;/s&gt;</a:t>
            </a:r>
          </a:p>
        </p:txBody>
      </p:sp>
      <p:grpSp>
        <p:nvGrpSpPr>
          <p:cNvPr id="1796" name="Group"/>
          <p:cNvGrpSpPr/>
          <p:nvPr/>
        </p:nvGrpSpPr>
        <p:grpSpPr>
          <a:xfrm>
            <a:off x="1173100" y="4208951"/>
            <a:ext cx="6767722" cy="284768"/>
            <a:chOff x="0" y="0"/>
            <a:chExt cx="9625202" cy="405002"/>
          </a:xfrm>
        </p:grpSpPr>
        <p:sp>
          <p:nvSpPr>
            <p:cNvPr id="178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8" name="Square"/>
            <p:cNvSpPr/>
            <p:nvPr/>
          </p:nvSpPr>
          <p:spPr>
            <a:xfrm>
              <a:off x="139700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1" name="Square"/>
            <p:cNvSpPr/>
            <p:nvPr/>
          </p:nvSpPr>
          <p:spPr>
            <a:xfrm>
              <a:off x="4572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06" name="Group"/>
          <p:cNvGrpSpPr/>
          <p:nvPr/>
        </p:nvGrpSpPr>
        <p:grpSpPr>
          <a:xfrm>
            <a:off x="1173100" y="4744733"/>
            <a:ext cx="6767722" cy="284768"/>
            <a:chOff x="0" y="0"/>
            <a:chExt cx="9625202" cy="405002"/>
          </a:xfrm>
        </p:grpSpPr>
        <p:sp>
          <p:nvSpPr>
            <p:cNvPr id="179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16" name="Group"/>
          <p:cNvGrpSpPr/>
          <p:nvPr/>
        </p:nvGrpSpPr>
        <p:grpSpPr>
          <a:xfrm>
            <a:off x="1173100" y="5280514"/>
            <a:ext cx="6767722" cy="284768"/>
            <a:chOff x="0" y="0"/>
            <a:chExt cx="9625202" cy="405002"/>
          </a:xfrm>
        </p:grpSpPr>
        <p:sp>
          <p:nvSpPr>
            <p:cNvPr id="180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26" name="Group"/>
          <p:cNvGrpSpPr/>
          <p:nvPr/>
        </p:nvGrpSpPr>
        <p:grpSpPr>
          <a:xfrm>
            <a:off x="1173100" y="5816295"/>
            <a:ext cx="6767722" cy="284768"/>
            <a:chOff x="0" y="0"/>
            <a:chExt cx="9625202" cy="405002"/>
          </a:xfrm>
        </p:grpSpPr>
        <p:sp>
          <p:nvSpPr>
            <p:cNvPr id="181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36" name="Group"/>
          <p:cNvGrpSpPr/>
          <p:nvPr/>
        </p:nvGrpSpPr>
        <p:grpSpPr>
          <a:xfrm>
            <a:off x="1173100" y="6352076"/>
            <a:ext cx="6767722" cy="284768"/>
            <a:chOff x="0" y="0"/>
            <a:chExt cx="9625202" cy="405002"/>
          </a:xfrm>
        </p:grpSpPr>
        <p:sp>
          <p:nvSpPr>
            <p:cNvPr id="182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4" name="Square"/>
            <p:cNvSpPr/>
            <p:nvPr/>
          </p:nvSpPr>
          <p:spPr>
            <a:xfrm>
              <a:off x="787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Tree>
    <p:extLst>
      <p:ext uri="{BB962C8B-B14F-4D97-AF65-F5344CB8AC3E}">
        <p14:creationId xmlns:p14="http://schemas.microsoft.com/office/powerpoint/2010/main" val="15042537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 grpId="0" animBg="1" advAuto="0"/>
      <p:bldP spid="1806" grpId="0" animBg="1" advAuto="0"/>
      <p:bldP spid="1816" grpId="0" animBg="1" advAuto="0"/>
      <p:bldP spid="1826" grpId="0" animBg="1" advAuto="0"/>
      <p:bldP spid="1836"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 name="How to Get Started?"/>
          <p:cNvSpPr txBox="1">
            <a:spLocks noGrp="1"/>
          </p:cNvSpPr>
          <p:nvPr>
            <p:ph type="title"/>
          </p:nvPr>
        </p:nvSpPr>
        <p:spPr>
          <a:xfrm>
            <a:off x="669727" y="2455664"/>
            <a:ext cx="7804547" cy="1518047"/>
          </a:xfrm>
          <a:prstGeom prst="rect">
            <a:avLst/>
          </a:prstGeom>
        </p:spPr>
        <p:txBody>
          <a:bodyPr/>
          <a:lstStyle/>
          <a:p>
            <a:r>
              <a:t>How to Get Started?</a:t>
            </a:r>
          </a:p>
        </p:txBody>
      </p:sp>
    </p:spTree>
    <p:extLst>
      <p:ext uri="{BB962C8B-B14F-4D97-AF65-F5344CB8AC3E}">
        <p14:creationId xmlns:p14="http://schemas.microsoft.com/office/powerpoint/2010/main" val="31934855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Getting Started"/>
          <p:cNvSpPr txBox="1">
            <a:spLocks noGrp="1"/>
          </p:cNvSpPr>
          <p:nvPr>
            <p:ph type="title"/>
          </p:nvPr>
        </p:nvSpPr>
        <p:spPr>
          <a:prstGeom prst="rect">
            <a:avLst/>
          </a:prstGeom>
        </p:spPr>
        <p:txBody>
          <a:bodyPr/>
          <a:lstStyle/>
          <a:p>
            <a:r>
              <a:t>Getting Started</a:t>
            </a:r>
          </a:p>
        </p:txBody>
      </p:sp>
      <p:sp>
        <p:nvSpPr>
          <p:cNvPr id="1841" name="Find training data, (e.g. TED talks from IWSLT), in your favorite language…"/>
          <p:cNvSpPr txBox="1">
            <a:spLocks noGrp="1"/>
          </p:cNvSpPr>
          <p:nvPr>
            <p:ph type="body" idx="1"/>
          </p:nvPr>
        </p:nvSpPr>
        <p:spPr>
          <a:prstGeom prst="rect">
            <a:avLst/>
          </a:prstGeom>
        </p:spPr>
        <p:txBody>
          <a:bodyPr/>
          <a:lstStyle/>
          <a:p>
            <a:r>
              <a:t>Find training data, (e.g. TED talks from IWSLT), in your favorite language</a:t>
            </a:r>
          </a:p>
          <a:p>
            <a:r>
              <a:t>Download a toolkit (e.g. OpenNMT, fairseq, Sockeye, xnmt) and run it on the data</a:t>
            </a:r>
          </a:p>
          <a:p>
            <a:r>
              <a:t>Calculate the BLEU score and look at the results</a:t>
            </a:r>
          </a:p>
          <a:p>
            <a:r>
              <a:t>Think of what's going right, what's going wrong!</a:t>
            </a:r>
          </a:p>
        </p:txBody>
      </p:sp>
    </p:spTree>
    <p:extLst>
      <p:ext uri="{BB962C8B-B14F-4D97-AF65-F5344CB8AC3E}">
        <p14:creationId xmlns:p14="http://schemas.microsoft.com/office/powerpoint/2010/main" val="27054568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4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8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build="p" bldLvl="5"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 name="Questions?"/>
          <p:cNvSpPr txBox="1">
            <a:spLocks noGrp="1"/>
          </p:cNvSpPr>
          <p:nvPr>
            <p:ph type="title"/>
          </p:nvPr>
        </p:nvSpPr>
        <p:spPr>
          <a:xfrm>
            <a:off x="669727" y="2544961"/>
            <a:ext cx="7804547" cy="1518047"/>
          </a:xfrm>
          <a:prstGeom prst="rect">
            <a:avLst/>
          </a:prstGeom>
        </p:spPr>
        <p:txBody>
          <a:bodyPr/>
          <a:lstStyle/>
          <a:p>
            <a:r>
              <a:rPr dirty="0"/>
              <a:t>Questions?</a:t>
            </a:r>
          </a:p>
        </p:txBody>
      </p:sp>
      <p:sp>
        <p:nvSpPr>
          <p:cNvPr id="1844" name="To Learn More: &quot;Neural Machine Translation and…"/>
          <p:cNvSpPr txBox="1"/>
          <p:nvPr/>
        </p:nvSpPr>
        <p:spPr>
          <a:xfrm>
            <a:off x="1262147" y="4862563"/>
            <a:ext cx="7413120" cy="1595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3300" dirty="0"/>
              <a:t>To Learn More:</a:t>
            </a:r>
            <a:br>
              <a:rPr sz="3300" dirty="0"/>
            </a:br>
            <a:r>
              <a:rPr sz="3300" dirty="0"/>
              <a:t>"Neural Machine Translation and</a:t>
            </a:r>
          </a:p>
          <a:p>
            <a:r>
              <a:rPr sz="3300" dirty="0"/>
              <a:t>Sequence-to-sequence Models: A Tutorial"</a:t>
            </a:r>
          </a:p>
        </p:txBody>
      </p:sp>
    </p:spTree>
    <p:extLst>
      <p:ext uri="{BB962C8B-B14F-4D97-AF65-F5344CB8AC3E}">
        <p14:creationId xmlns:p14="http://schemas.microsoft.com/office/powerpoint/2010/main" val="372786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1194731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13861329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48592</TotalTime>
  <Words>3880</Words>
  <Application>Microsoft Macintosh PowerPoint</Application>
  <PresentationFormat>On-screen Show (4:3)</PresentationFormat>
  <Paragraphs>572</Paragraphs>
  <Slides>73</Slides>
  <Notes>9</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Calibri</vt:lpstr>
      <vt:lpstr>Calibri Light</vt:lpstr>
      <vt:lpstr>Cambria Math</vt:lpstr>
      <vt:lpstr>Helvetica</vt:lpstr>
      <vt:lpstr>Times</vt:lpstr>
      <vt:lpstr>Times New Roman</vt:lpstr>
      <vt:lpstr>Retrospect</vt:lpstr>
      <vt:lpstr>Reminders</vt:lpstr>
      <vt:lpstr>Encoder-Decoder Models</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 mechanism</vt:lpstr>
      <vt:lpstr>Attention mechanism</vt:lpstr>
      <vt:lpstr>Attention mechanism</vt:lpstr>
      <vt:lpstr>Applications of Encoder-Decoder Networks</vt:lpstr>
      <vt:lpstr>Neural Machine Translation</vt:lpstr>
      <vt:lpstr>Machine Translation</vt:lpstr>
      <vt:lpstr>Review: Recurrent Neural Networks</vt:lpstr>
      <vt:lpstr>Long-distance Dependencies</vt:lpstr>
      <vt:lpstr>Recurrent Neural Networks</vt:lpstr>
      <vt:lpstr>Unrolling in Time</vt:lpstr>
      <vt:lpstr>Training RNNs</vt:lpstr>
      <vt:lpstr>Parameter Tying</vt:lpstr>
      <vt:lpstr>What Can RNNs Do?</vt:lpstr>
      <vt:lpstr>Representing Sentences</vt:lpstr>
      <vt:lpstr>Representing Contexts</vt:lpstr>
      <vt:lpstr>Language Models</vt:lpstr>
      <vt:lpstr>Calculating the Probability of a Sentence</vt:lpstr>
      <vt:lpstr>Language Models with RNNs</vt:lpstr>
      <vt:lpstr>Bi-directional RNNs</vt:lpstr>
      <vt:lpstr>Conditional Language Modeling for Machine Translation</vt:lpstr>
      <vt:lpstr>Conditional Language Models</vt:lpstr>
      <vt:lpstr>Conditional Language Models</vt:lpstr>
      <vt:lpstr>One type of Conditional LM</vt:lpstr>
      <vt:lpstr>How to pass the hidden state?</vt:lpstr>
      <vt:lpstr>Training Conditional LMs</vt:lpstr>
      <vt:lpstr>The Generation Problem</vt:lpstr>
      <vt:lpstr>Ancestral Sampling</vt:lpstr>
      <vt:lpstr>Greedy Search</vt:lpstr>
      <vt:lpstr>Beam Search</vt:lpstr>
      <vt:lpstr>How do we Evaluate?</vt:lpstr>
      <vt:lpstr>Basic Evaluation Paradigm</vt:lpstr>
      <vt:lpstr>Human Evaluation</vt:lpstr>
      <vt:lpstr>BLEU</vt:lpstr>
      <vt:lpstr>Other Options</vt:lpstr>
      <vt:lpstr>Attention</vt:lpstr>
      <vt:lpstr>Sentence Representations</vt:lpstr>
      <vt:lpstr>Sentence Representations</vt:lpstr>
      <vt:lpstr>Basic Idea</vt:lpstr>
      <vt:lpstr>Encoder Bi-RNNs</vt:lpstr>
      <vt:lpstr>Calculating Attention (1)</vt:lpstr>
      <vt:lpstr>Calculating Attention (2)</vt:lpstr>
      <vt:lpstr>A Graphical Example</vt:lpstr>
      <vt:lpstr>Attention Score Functions (1)</vt:lpstr>
      <vt:lpstr>Attention Score Functions (2)</vt:lpstr>
      <vt:lpstr>Extensions to Attention</vt:lpstr>
      <vt:lpstr>Intra-Attention / Self Attention (Cheng et al. 2016)</vt:lpstr>
      <vt:lpstr>Multi-headed Attention</vt:lpstr>
      <vt:lpstr>Attending to Previously Generated Things</vt:lpstr>
      <vt:lpstr>An Interesting Case Study: “Attention is All You Need” (Vaswani et al. 2017)</vt:lpstr>
      <vt:lpstr>Summary of the “Transformer" (Vaswani et al. 2017)</vt:lpstr>
      <vt:lpstr>Attention Tricks</vt:lpstr>
      <vt:lpstr>Training Tricks</vt:lpstr>
      <vt:lpstr>Masking for Training</vt:lpstr>
      <vt:lpstr>How to Get Started?</vt:lpstr>
      <vt:lpstr>Getting Started</vt:lpstr>
      <vt:lpstr>Questions?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1972</cp:revision>
  <cp:lastPrinted>2019-03-11T19:00:46Z</cp:lastPrinted>
  <dcterms:created xsi:type="dcterms:W3CDTF">2009-06-12T17:14:38Z</dcterms:created>
  <dcterms:modified xsi:type="dcterms:W3CDTF">2020-04-08T17:02:01Z</dcterms:modified>
</cp:coreProperties>
</file>